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  <p:sldId id="267" r:id="rId11"/>
    <p:sldId id="270" r:id="rId12"/>
    <p:sldId id="271" r:id="rId13"/>
  </p:sldIdLst>
  <p:sldSz cx="14630400" cy="8229600"/>
  <p:notesSz cx="8229600" cy="14630400"/>
  <p:embeddedFontLst>
    <p:embeddedFont>
      <p:font typeface="IBM Plex Sans" panose="020B0503050203000203" pitchFamily="34" charset="0"/>
      <p:regular r:id="rId15"/>
      <p:bold r:id="rId16"/>
      <p:italic r:id="rId17"/>
      <p:boldItalic r:id="rId18"/>
    </p:embeddedFont>
    <p:embeddedFont>
      <p:font typeface="IBM Plex Sans Medium" panose="020B0603050203000203" pitchFamily="34" charset="0"/>
      <p:regular r:id="rId19"/>
      <p:bold r:id="rId20"/>
      <p:italic r:id="rId21"/>
      <p:boldItalic r:id="rId22"/>
    </p:embeddedFont>
    <p:embeddedFont>
      <p:font typeface="Roboto" panose="02000000000000000000" pitchFamily="2" charset="0"/>
      <p:regular r:id="rId23"/>
      <p:bold r:id="rId24"/>
      <p:italic r:id="rId25"/>
      <p:boldItalic r:id="rId26"/>
    </p:embeddedFont>
    <p:embeddedFont>
      <p:font typeface="Source Sans 3" panose="020B060402020202020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37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/>
              <a:t>‹N›</a:t>
            </a:fld>
            <a:endParaRPr sz="1200" b="0" i="0" u="none" strike="noStrike" cap="none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" name="Google Shape;4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Infrastruttura AI  </a:t>
            </a:r>
            <a:endParaRPr/>
          </a:p>
        </p:txBody>
      </p:sp>
      <p:sp>
        <p:nvSpPr>
          <p:cNvPr id="50" name="Google Shape;50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0" name="Google Shape;33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3e235062f4b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3e235062f4b_0_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g3e235062f4b_0_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8" name="Google Shape;41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" name="Google Shape;6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" name="Google Shape;9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8" name="Google Shape;14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4" name="Google Shape;21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2" name="Google Shape;26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4" name="Google Shape;294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 master">
  <p:cSld name="Slide 1 master">
    <p:bg>
      <p:bgPr>
        <a:solidFill>
          <a:srgbClr val="000000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6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1 master">
  <p:cSld name="Slide 11 master">
    <p:bg>
      <p:bgPr>
        <a:solidFill>
          <a:srgbClr val="000000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12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1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6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2 master">
  <p:cSld name="Slide 12 master">
    <p:bg>
      <p:bgPr>
        <a:solidFill>
          <a:srgbClr val="000000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13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1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6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2 master">
  <p:cSld name="Slide 2 master">
    <p:bg>
      <p:bgPr>
        <a:solidFill>
          <a:srgbClr val="000000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6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3 master">
  <p:cSld name="Slide 3 master">
    <p:bg>
      <p:bgPr>
        <a:solidFill>
          <a:srgbClr val="000000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6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4 master">
  <p:cSld name="Slide 4 master">
    <p:bg>
      <p:bgPr>
        <a:solidFill>
          <a:srgbClr val="000000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5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6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5 master">
  <p:cSld name="Slide 5 master">
    <p:bg>
      <p:bgPr>
        <a:solidFill>
          <a:srgbClr val="000000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6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6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6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7 master">
  <p:cSld name="Slide 7 master">
    <p:bg>
      <p:bgPr>
        <a:solidFill>
          <a:srgbClr val="000000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8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6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8 master">
  <p:cSld name="Slide 8 master">
    <p:bg>
      <p:bgPr>
        <a:solidFill>
          <a:srgbClr val="000000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9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6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9 master">
  <p:cSld name="Slide 9 master">
    <p:bg>
      <p:bgPr>
        <a:solidFill>
          <a:srgbClr val="000000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10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1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6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0 master">
  <p:cSld name="Slide 10 master">
    <p:bg>
      <p:bgPr>
        <a:solidFill>
          <a:srgbClr val="000000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11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1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4F6F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>
    <p:push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verticestudio.it" TargetMode="External"/><Relationship Id="rId13" Type="http://schemas.openxmlformats.org/officeDocument/2006/relationships/hyperlink" Target="https://circolodeldesign.it/" TargetMode="External"/><Relationship Id="rId3" Type="http://schemas.openxmlformats.org/officeDocument/2006/relationships/image" Target="../media/image17.jpg"/><Relationship Id="rId7" Type="http://schemas.openxmlformats.org/officeDocument/2006/relationships/hyperlink" Target="http://mkind.net" TargetMode="External"/><Relationship Id="rId12" Type="http://schemas.openxmlformats.org/officeDocument/2006/relationships/hyperlink" Target="https://www.adi-design.org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://paperedge.ai" TargetMode="External"/><Relationship Id="rId11" Type="http://schemas.openxmlformats.org/officeDocument/2006/relationships/hyperlink" Target="https://www.torinodesigncity.it/" TargetMode="External"/><Relationship Id="rId5" Type="http://schemas.openxmlformats.org/officeDocument/2006/relationships/image" Target="../media/image19.png"/><Relationship Id="rId15" Type="http://schemas.openxmlformats.org/officeDocument/2006/relationships/hyperlink" Target="https://www.spin-to.it/" TargetMode="External"/><Relationship Id="rId10" Type="http://schemas.openxmlformats.org/officeDocument/2006/relationships/hyperlink" Target="http://keetium.it" TargetMode="External"/><Relationship Id="rId4" Type="http://schemas.openxmlformats.org/officeDocument/2006/relationships/image" Target="../media/image18.jpg"/><Relationship Id="rId9" Type="http://schemas.openxmlformats.org/officeDocument/2006/relationships/hyperlink" Target="http://hekti.com" TargetMode="External"/><Relationship Id="rId14" Type="http://schemas.openxmlformats.org/officeDocument/2006/relationships/hyperlink" Target="https://www.ali6.org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519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15"/>
          <p:cNvSpPr/>
          <p:nvPr/>
        </p:nvSpPr>
        <p:spPr>
          <a:xfrm>
            <a:off x="793801" y="1888901"/>
            <a:ext cx="12816000" cy="18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224"/>
              </a:lnSpc>
              <a:spcBef>
                <a:spcPts val="0"/>
              </a:spcBef>
              <a:spcAft>
                <a:spcPts val="0"/>
              </a:spcAft>
              <a:buClr>
                <a:srgbClr val="F44444"/>
              </a:buClr>
              <a:buSzPts val="8900"/>
              <a:buFont typeface="IBM Plex Sans"/>
              <a:buNone/>
            </a:pPr>
            <a:r>
              <a:rPr lang="en-US" sz="8900" i="0" u="none" strike="noStrike" cap="none">
                <a:solidFill>
                  <a:srgbClr val="F44444"/>
                </a:solidFill>
                <a:latin typeface="Roboto"/>
                <a:ea typeface="Roboto"/>
                <a:cs typeface="Roboto"/>
                <a:sym typeface="Roboto"/>
              </a:rPr>
              <a:t>NEXUS</a:t>
            </a:r>
            <a:r>
              <a:rPr lang="en-US" sz="8900" i="0" u="none" strike="noStrike" cap="none">
                <a:solidFill>
                  <a:srgbClr val="F4F6F8"/>
                </a:solidFill>
                <a:latin typeface="Roboto"/>
                <a:ea typeface="Roboto"/>
                <a:cs typeface="Roboto"/>
                <a:sym typeface="Roboto"/>
              </a:rPr>
              <a:t> Launchpad</a:t>
            </a:r>
            <a:endParaRPr sz="8900" i="0" u="none" strike="noStrike" cap="none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4" name="Google Shape;54;p15"/>
          <p:cNvSpPr/>
          <p:nvPr/>
        </p:nvSpPr>
        <p:spPr>
          <a:xfrm>
            <a:off x="793727" y="3402558"/>
            <a:ext cx="13042800" cy="7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0909"/>
              </a:lnSpc>
              <a:spcBef>
                <a:spcPts val="0"/>
              </a:spcBef>
              <a:spcAft>
                <a:spcPts val="0"/>
              </a:spcAft>
              <a:buClr>
                <a:srgbClr val="B8BDC2"/>
              </a:buClr>
              <a:buSzPts val="2200"/>
              <a:buFont typeface="Source Sans 3"/>
              <a:buNone/>
            </a:pPr>
            <a:r>
              <a:rPr lang="en-US" sz="3000" i="1" dirty="0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rPr>
              <a:t>AI INFRASTRUCTURE FOR ACCELERATORS AND VENTURE CAPITAL </a:t>
            </a:r>
            <a:endParaRPr sz="3000" i="1" u="none" strike="noStrike" cap="none" dirty="0">
              <a:solidFill>
                <a:schemeClr val="lt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55" name="Google Shape;55;p15"/>
          <p:cNvSpPr/>
          <p:nvPr/>
        </p:nvSpPr>
        <p:spPr>
          <a:xfrm>
            <a:off x="793790" y="4707255"/>
            <a:ext cx="4196358" cy="1564957"/>
          </a:xfrm>
          <a:prstGeom prst="roundRect">
            <a:avLst>
              <a:gd name="adj" fmla="val 13045"/>
            </a:avLst>
          </a:prstGeom>
          <a:solidFill>
            <a:srgbClr val="303A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5"/>
          <p:cNvSpPr/>
          <p:nvPr/>
        </p:nvSpPr>
        <p:spPr>
          <a:xfrm>
            <a:off x="1020599" y="4934075"/>
            <a:ext cx="3913500" cy="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45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IBM Plex Sans"/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AI-Generated Structure</a:t>
            </a:r>
            <a:endParaRPr sz="2400" b="0" i="0" u="none" strike="noStrike" cap="none"/>
          </a:p>
        </p:txBody>
      </p:sp>
      <p:sp>
        <p:nvSpPr>
          <p:cNvPr id="57" name="Google Shape;57;p15"/>
          <p:cNvSpPr/>
          <p:nvPr/>
        </p:nvSpPr>
        <p:spPr>
          <a:xfrm>
            <a:off x="1020604" y="5410319"/>
            <a:ext cx="3742730" cy="63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0"/>
              <a:buFont typeface="Source Sans 3"/>
              <a:buNone/>
            </a:pPr>
            <a:r>
              <a:rPr lang="en-US" sz="1950" b="0" i="0" u="none" strike="noStrike" cap="non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Rule-based engine producing  startup documentation.</a:t>
            </a:r>
            <a:endParaRPr sz="1950" b="0" i="0" u="none" strike="noStrike" cap="none"/>
          </a:p>
        </p:txBody>
      </p:sp>
      <p:sp>
        <p:nvSpPr>
          <p:cNvPr id="58" name="Google Shape;58;p15"/>
          <p:cNvSpPr/>
          <p:nvPr/>
        </p:nvSpPr>
        <p:spPr>
          <a:xfrm>
            <a:off x="5216962" y="4707255"/>
            <a:ext cx="4196358" cy="1564957"/>
          </a:xfrm>
          <a:prstGeom prst="roundRect">
            <a:avLst>
              <a:gd name="adj" fmla="val 13045"/>
            </a:avLst>
          </a:prstGeom>
          <a:solidFill>
            <a:srgbClr val="3F5F7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5"/>
          <p:cNvSpPr/>
          <p:nvPr/>
        </p:nvSpPr>
        <p:spPr>
          <a:xfrm>
            <a:off x="5443776" y="4934069"/>
            <a:ext cx="2835235" cy="340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45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IBM Plex Sans"/>
              <a:buNone/>
            </a:pPr>
            <a:r>
              <a:rPr lang="en-US" sz="2400" b="0" i="0" u="none" strike="noStrike" cap="non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Human Interaction</a:t>
            </a:r>
            <a:endParaRPr sz="2400" b="0" i="0" u="none" strike="noStrike" cap="none"/>
          </a:p>
        </p:txBody>
      </p:sp>
      <p:sp>
        <p:nvSpPr>
          <p:cNvPr id="60" name="Google Shape;60;p15"/>
          <p:cNvSpPr/>
          <p:nvPr/>
        </p:nvSpPr>
        <p:spPr>
          <a:xfrm>
            <a:off x="5443776" y="5410319"/>
            <a:ext cx="3742730" cy="317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0"/>
              <a:buFont typeface="Source Sans 3"/>
              <a:buNone/>
            </a:pPr>
            <a:r>
              <a:rPr lang="en-US" sz="1950" b="0" i="0" u="none" strike="noStrike" cap="non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Refined through smart AI-chat.</a:t>
            </a:r>
            <a:endParaRPr sz="1950" b="0" i="0" u="none" strike="noStrike" cap="none"/>
          </a:p>
        </p:txBody>
      </p:sp>
      <p:sp>
        <p:nvSpPr>
          <p:cNvPr id="61" name="Google Shape;61;p15"/>
          <p:cNvSpPr/>
          <p:nvPr/>
        </p:nvSpPr>
        <p:spPr>
          <a:xfrm>
            <a:off x="9640133" y="4707255"/>
            <a:ext cx="4196358" cy="1564957"/>
          </a:xfrm>
          <a:prstGeom prst="roundRect">
            <a:avLst>
              <a:gd name="adj" fmla="val 13045"/>
            </a:avLst>
          </a:prstGeom>
          <a:solidFill>
            <a:srgbClr val="B8BD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5"/>
          <p:cNvSpPr/>
          <p:nvPr/>
        </p:nvSpPr>
        <p:spPr>
          <a:xfrm>
            <a:off x="9866951" y="4934075"/>
            <a:ext cx="3969600" cy="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45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IBM Plex Sans"/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IBM Plex Sans"/>
                <a:ea typeface="IBM Plex Sans"/>
                <a:cs typeface="IBM Plex Sans"/>
                <a:sym typeface="IBM Plex Sans"/>
              </a:rPr>
              <a:t>Investor-Ready Output</a:t>
            </a:r>
            <a:endParaRPr sz="2400" b="0" i="0" u="none" strike="noStrike" cap="none" dirty="0"/>
          </a:p>
        </p:txBody>
      </p:sp>
      <p:sp>
        <p:nvSpPr>
          <p:cNvPr id="63" name="Google Shape;63;p15"/>
          <p:cNvSpPr/>
          <p:nvPr/>
        </p:nvSpPr>
        <p:spPr>
          <a:xfrm>
            <a:off x="9866948" y="5410319"/>
            <a:ext cx="3742730" cy="63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Source Sans 3"/>
              <a:buNone/>
            </a:pPr>
            <a:r>
              <a:rPr lang="en-US" sz="1950" b="0" i="0" u="none" strike="noStrike" cap="non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Investor deck, business plan, and financial model ready to present.</a:t>
            </a:r>
            <a:endParaRPr sz="1950" b="0" i="0" u="none" strike="noStrike" cap="non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6"/>
          <p:cNvSpPr/>
          <p:nvPr/>
        </p:nvSpPr>
        <p:spPr>
          <a:xfrm>
            <a:off x="793790" y="470269"/>
            <a:ext cx="833100" cy="239700"/>
          </a:xfrm>
          <a:prstGeom prst="roundRect">
            <a:avLst>
              <a:gd name="adj" fmla="val 44270"/>
            </a:avLst>
          </a:prstGeom>
          <a:noFill/>
          <a:ln w="9525" cap="flat" cmpd="sng">
            <a:solidFill>
              <a:srgbClr val="303A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26"/>
          <p:cNvSpPr/>
          <p:nvPr/>
        </p:nvSpPr>
        <p:spPr>
          <a:xfrm>
            <a:off x="889754" y="522061"/>
            <a:ext cx="641100" cy="1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900"/>
              <a:buFont typeface="Source Sans 3"/>
              <a:buNone/>
            </a:pPr>
            <a:r>
              <a:rPr lang="en-US" sz="900" b="0" i="0" u="none" strike="noStrike" cap="none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INVESTMENT</a:t>
            </a:r>
            <a:endParaRPr sz="900" b="0" i="0" u="none" strike="noStrike" cap="none"/>
          </a:p>
        </p:txBody>
      </p:sp>
      <p:sp>
        <p:nvSpPr>
          <p:cNvPr id="335" name="Google Shape;335;p26"/>
          <p:cNvSpPr/>
          <p:nvPr/>
        </p:nvSpPr>
        <p:spPr>
          <a:xfrm>
            <a:off x="793790" y="805145"/>
            <a:ext cx="10670400" cy="4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8965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2900"/>
              <a:buFont typeface="IBM Plex Sans"/>
              <a:buNone/>
            </a:pPr>
            <a:r>
              <a:rPr lang="en-US" sz="4400" b="1" i="0" u="none" strike="noStrike" cap="none">
                <a:solidFill>
                  <a:srgbClr val="15191D"/>
                </a:solidFill>
                <a:latin typeface="Roboto"/>
                <a:ea typeface="Roboto"/>
                <a:cs typeface="Roboto"/>
                <a:sym typeface="Roboto"/>
              </a:rPr>
              <a:t>Revenue &amp; Richiesta</a:t>
            </a:r>
            <a:r>
              <a:rPr lang="en-US" sz="4400" i="0" u="none" strike="noStrike" cap="none">
                <a:solidFill>
                  <a:srgbClr val="15191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900" b="0" i="0" u="none" strike="noStrike" cap="none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                                                                                  </a:t>
            </a:r>
            <a:endParaRPr sz="2900" b="0" i="0" u="none" strike="noStrike" cap="none"/>
          </a:p>
        </p:txBody>
      </p:sp>
      <p:sp>
        <p:nvSpPr>
          <p:cNvPr id="336" name="Google Shape;336;p26"/>
          <p:cNvSpPr/>
          <p:nvPr/>
        </p:nvSpPr>
        <p:spPr>
          <a:xfrm>
            <a:off x="423400" y="1614975"/>
            <a:ext cx="13781700" cy="956100"/>
          </a:xfrm>
          <a:prstGeom prst="roundRect">
            <a:avLst>
              <a:gd name="adj" fmla="val 18482"/>
            </a:avLst>
          </a:prstGeom>
          <a:solidFill>
            <a:srgbClr val="D2D9DF"/>
          </a:solidFill>
          <a:ln>
            <a:noFill/>
          </a:ln>
        </p:spPr>
        <p:txBody>
          <a:bodyPr spcFirstLastPara="1" wrap="square" lIns="99550" tIns="99550" rIns="99550" bIns="995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37" name="Google Shape;337;p2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1501" y="1864638"/>
            <a:ext cx="250713" cy="200545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26"/>
          <p:cNvSpPr/>
          <p:nvPr/>
        </p:nvSpPr>
        <p:spPr>
          <a:xfrm>
            <a:off x="889750" y="1793775"/>
            <a:ext cx="12176100" cy="6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379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9"/>
              <a:buFont typeface="Source Sans 3"/>
              <a:buNone/>
            </a:pPr>
            <a:r>
              <a:rPr lang="en-US" sz="1979" b="1" i="0" u="none" strike="noStrike" cap="none" dirty="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Revenue </a:t>
            </a:r>
            <a:r>
              <a:rPr lang="en-US" sz="1979" b="1" i="0" u="none" strike="noStrike" cap="none" dirty="0" err="1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mensili</a:t>
            </a:r>
            <a:r>
              <a:rPr lang="en-US" sz="1979" b="1" i="0" u="none" strike="noStrike" cap="none" dirty="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bundle </a:t>
            </a:r>
            <a:r>
              <a:rPr lang="en-US" sz="1979" b="1" dirty="0">
                <a:latin typeface="Source Sans 3"/>
                <a:ea typeface="Source Sans 3"/>
                <a:cs typeface="Source Sans 3"/>
                <a:sym typeface="Source Sans 3"/>
              </a:rPr>
              <a:t>NO TAX </a:t>
            </a:r>
            <a:r>
              <a:rPr lang="en-US" sz="1979" b="1" i="0" u="none" strike="noStrike" cap="none" dirty="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:</a:t>
            </a:r>
            <a:r>
              <a:rPr lang="en-US" sz="1979" b="0" i="0" u="none" strike="noStrike" cap="none" dirty="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50 × 1.6</a:t>
            </a:r>
            <a:r>
              <a:rPr lang="en-US" sz="1979" dirty="0">
                <a:latin typeface="Source Sans 3"/>
                <a:ea typeface="Source Sans 3"/>
                <a:cs typeface="Source Sans 3"/>
                <a:sym typeface="Source Sans 3"/>
              </a:rPr>
              <a:t>87</a:t>
            </a:r>
            <a:r>
              <a:rPr lang="en-US" sz="1979" b="0" i="0" u="none" strike="noStrike" cap="none" dirty="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€ = </a:t>
            </a:r>
            <a:r>
              <a:rPr lang="en-US" sz="1979" b="1" i="0" u="none" strike="noStrike" cap="none" dirty="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~57.</a:t>
            </a:r>
            <a:r>
              <a:rPr lang="en-US" sz="1979" b="1" dirty="0">
                <a:latin typeface="Source Sans 3"/>
                <a:ea typeface="Source Sans 3"/>
                <a:cs typeface="Source Sans 3"/>
                <a:sym typeface="Source Sans 3"/>
              </a:rPr>
              <a:t>546</a:t>
            </a:r>
            <a:r>
              <a:rPr lang="en-US" sz="1979" b="1" i="0" u="none" strike="noStrike" cap="none" dirty="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€/mese                                                                                                                                                                                                  </a:t>
            </a:r>
            <a:endParaRPr sz="1979" b="1" i="0" u="none" strike="noStrike" cap="none" dirty="0">
              <a:solidFill>
                <a:srgbClr val="000000"/>
              </a:solidFill>
              <a:latin typeface="Source Sans 3"/>
              <a:ea typeface="Source Sans 3"/>
              <a:cs typeface="Source Sans 3"/>
              <a:sym typeface="Source Sans 3"/>
            </a:endParaRPr>
          </a:p>
          <a:p>
            <a:pPr marL="0" marR="0" lvl="0" indent="0" algn="l" rtl="0">
              <a:lnSpc>
                <a:spcPct val="11379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79"/>
              <a:buFont typeface="Source Sans 3"/>
              <a:buNone/>
            </a:pPr>
            <a:r>
              <a:rPr lang="en-US" sz="1979" b="0" i="0" u="none" strike="noStrike" cap="none" dirty="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Tot </a:t>
            </a:r>
            <a:r>
              <a:rPr lang="en-US" sz="1979" b="0" i="0" u="none" strike="noStrike" cap="none" dirty="0" err="1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acceleratori</a:t>
            </a:r>
            <a:r>
              <a:rPr lang="en-US" sz="1979" b="0" i="0" u="none" strike="noStrike" cap="none" dirty="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= 50 — I </a:t>
            </a:r>
            <a:r>
              <a:rPr lang="en-US" sz="1979" b="0" i="0" u="none" strike="noStrike" cap="none" dirty="0" err="1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primi</a:t>
            </a:r>
            <a:r>
              <a:rPr lang="en-US" sz="1979" b="0" i="0" u="none" strike="noStrike" cap="none" dirty="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8 </a:t>
            </a:r>
            <a:r>
              <a:rPr lang="en-US" sz="1979" b="0" i="0" u="none" strike="noStrike" cap="none" dirty="0" err="1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coprono</a:t>
            </a:r>
            <a:r>
              <a:rPr lang="en-US" sz="1979" b="0" i="0" u="none" strike="noStrike" cap="none" dirty="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979" b="0" i="0" u="none" strike="noStrike" cap="none" dirty="0" err="1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i</a:t>
            </a:r>
            <a:r>
              <a:rPr lang="en-US" sz="1979" b="0" i="0" u="none" strike="noStrike" cap="none" dirty="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979" b="0" i="0" u="none" strike="noStrike" cap="none" dirty="0" err="1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costi</a:t>
            </a:r>
            <a:r>
              <a:rPr lang="en-US" sz="1979" b="0" i="0" u="none" strike="noStrike" cap="none" dirty="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979" b="0" i="0" u="none" strike="noStrike" cap="none" dirty="0" err="1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fissi</a:t>
            </a:r>
            <a:r>
              <a:rPr lang="en-US" sz="1979" b="0" i="0" u="none" strike="noStrike" cap="none" dirty="0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.</a:t>
            </a:r>
            <a:endParaRPr sz="1979" b="0" i="0" u="none" strike="noStrike" cap="none" dirty="0"/>
          </a:p>
        </p:txBody>
      </p:sp>
      <p:sp>
        <p:nvSpPr>
          <p:cNvPr id="339" name="Google Shape;339;p26"/>
          <p:cNvSpPr/>
          <p:nvPr/>
        </p:nvSpPr>
        <p:spPr>
          <a:xfrm>
            <a:off x="728500" y="2764050"/>
            <a:ext cx="5995500" cy="28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588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1851"/>
              <a:buFont typeface="IBM Plex Sans"/>
              <a:buNone/>
            </a:pPr>
            <a:r>
              <a:rPr lang="en-US" sz="1950" b="1" i="0" u="none" strike="noStrike" cap="none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Richiesta: </a:t>
            </a:r>
            <a:r>
              <a:rPr lang="en-US" sz="1950" b="1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15</a:t>
            </a:r>
            <a:r>
              <a:rPr lang="en-US" sz="1950" b="1" i="0" u="none" strike="noStrike" cap="none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0.000 € → 20% + Smart Money</a:t>
            </a:r>
            <a:endParaRPr sz="1950" b="0" i="0" u="none" strike="noStrike" cap="none"/>
          </a:p>
        </p:txBody>
      </p:sp>
      <p:sp>
        <p:nvSpPr>
          <p:cNvPr id="340" name="Google Shape;340;p26"/>
          <p:cNvSpPr/>
          <p:nvPr/>
        </p:nvSpPr>
        <p:spPr>
          <a:xfrm>
            <a:off x="728500" y="3157102"/>
            <a:ext cx="8385000" cy="2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3793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1579"/>
              <a:buFont typeface="Source Sans 3"/>
              <a:buNone/>
            </a:pPr>
            <a:r>
              <a:rPr lang="en-US" sz="1950" b="1" i="0" u="none" strike="noStrike" cap="none">
                <a:solidFill>
                  <a:srgbClr val="15191D"/>
                </a:solidFill>
                <a:latin typeface="Source Sans 3"/>
                <a:ea typeface="Source Sans 3"/>
                <a:cs typeface="Source Sans 3"/>
                <a:sym typeface="Source Sans 3"/>
              </a:rPr>
              <a:t>Utilizzo dei fondi:</a:t>
            </a:r>
            <a:endParaRPr sz="1950" b="0" i="0" u="none" strike="noStrike" cap="none"/>
          </a:p>
        </p:txBody>
      </p:sp>
      <p:sp>
        <p:nvSpPr>
          <p:cNvPr id="341" name="Google Shape;341;p26"/>
          <p:cNvSpPr/>
          <p:nvPr/>
        </p:nvSpPr>
        <p:spPr>
          <a:xfrm>
            <a:off x="728500" y="3506077"/>
            <a:ext cx="438900" cy="361200"/>
          </a:xfrm>
          <a:prstGeom prst="roundRect">
            <a:avLst>
              <a:gd name="adj" fmla="val 40003"/>
            </a:avLst>
          </a:prstGeom>
          <a:solidFill>
            <a:srgbClr val="15191D"/>
          </a:solidFill>
          <a:ln>
            <a:noFill/>
          </a:ln>
        </p:spPr>
        <p:txBody>
          <a:bodyPr spcFirstLastPara="1" wrap="square" lIns="99550" tIns="99550" rIns="99550" bIns="995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50"/>
          </a:p>
        </p:txBody>
      </p:sp>
      <p:sp>
        <p:nvSpPr>
          <p:cNvPr id="342" name="Google Shape;342;p26"/>
          <p:cNvSpPr/>
          <p:nvPr/>
        </p:nvSpPr>
        <p:spPr>
          <a:xfrm>
            <a:off x="1293677" y="3566225"/>
            <a:ext cx="4473900" cy="2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7241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1579"/>
              <a:buFont typeface="IBM Plex Sans"/>
              <a:buNone/>
            </a:pPr>
            <a:r>
              <a:rPr lang="en-US" sz="1950" b="0" i="0" u="none" strike="noStrike" cap="none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Costruzione Prodotto — </a:t>
            </a:r>
            <a:r>
              <a:rPr lang="en-US" sz="1950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40</a:t>
            </a:r>
            <a:r>
              <a:rPr lang="en-US" sz="1950" b="0" i="0" u="none" strike="noStrike" cap="none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.000 €</a:t>
            </a:r>
            <a:endParaRPr sz="1950" b="0" i="0" u="none" strike="noStrike" cap="none"/>
          </a:p>
        </p:txBody>
      </p:sp>
      <p:sp>
        <p:nvSpPr>
          <p:cNvPr id="343" name="Google Shape;343;p26"/>
          <p:cNvSpPr/>
          <p:nvPr/>
        </p:nvSpPr>
        <p:spPr>
          <a:xfrm>
            <a:off x="1293664" y="3911183"/>
            <a:ext cx="7819800" cy="6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73347" marR="0" lvl="0" indent="-417662" algn="l" rtl="0">
              <a:lnSpc>
                <a:spcPct val="113043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1950"/>
              <a:buFont typeface="Source Sans 3"/>
              <a:buChar char="•"/>
            </a:pPr>
            <a:r>
              <a:rPr lang="en-US" sz="1950">
                <a:solidFill>
                  <a:srgbClr val="15191D"/>
                </a:solidFill>
                <a:latin typeface="Source Sans 3"/>
                <a:ea typeface="Source Sans 3"/>
                <a:cs typeface="Source Sans 3"/>
                <a:sym typeface="Source Sans 3"/>
              </a:rPr>
              <a:t>Tools 5 mesi: 5.000 €</a:t>
            </a:r>
            <a:endParaRPr sz="1950" b="0" i="0" u="none" strike="noStrike" cap="none"/>
          </a:p>
          <a:p>
            <a:pPr marL="373347" marR="0" lvl="0" indent="-417662" algn="l" rtl="0">
              <a:lnSpc>
                <a:spcPct val="113043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1950"/>
              <a:buFont typeface="Source Sans 3"/>
              <a:buChar char="•"/>
            </a:pPr>
            <a:r>
              <a:rPr lang="en-US" sz="1950">
                <a:solidFill>
                  <a:srgbClr val="15191D"/>
                </a:solidFill>
                <a:latin typeface="Source Sans 3"/>
                <a:ea typeface="Source Sans 3"/>
                <a:cs typeface="Source Sans 3"/>
                <a:sym typeface="Source Sans 3"/>
              </a:rPr>
              <a:t>ML</a:t>
            </a:r>
            <a:r>
              <a:rPr lang="en-US" sz="1950" b="0" i="0" u="none" strike="noStrike" cap="none">
                <a:solidFill>
                  <a:srgbClr val="15191D"/>
                </a:solidFill>
                <a:latin typeface="Source Sans 3"/>
                <a:ea typeface="Source Sans 3"/>
                <a:cs typeface="Source Sans 3"/>
                <a:sym typeface="Source Sans 3"/>
              </a:rPr>
              <a:t> Engineer 4–5 mesi + </a:t>
            </a:r>
            <a:r>
              <a:rPr lang="en-US" sz="1950">
                <a:solidFill>
                  <a:srgbClr val="15191D"/>
                </a:solidFill>
                <a:latin typeface="Source Sans 3"/>
                <a:ea typeface="Source Sans 3"/>
                <a:cs typeface="Source Sans 3"/>
                <a:sym typeface="Source Sans 3"/>
              </a:rPr>
              <a:t>Prove</a:t>
            </a:r>
            <a:r>
              <a:rPr lang="en-US" sz="1950" b="0" i="0" u="none" strike="noStrike" cap="none">
                <a:solidFill>
                  <a:srgbClr val="15191D"/>
                </a:solidFill>
                <a:latin typeface="Source Sans 3"/>
                <a:ea typeface="Source Sans 3"/>
                <a:cs typeface="Source Sans 3"/>
                <a:sym typeface="Source Sans 3"/>
              </a:rPr>
              <a:t>: 2</a:t>
            </a:r>
            <a:r>
              <a:rPr lang="en-US" sz="1950">
                <a:solidFill>
                  <a:srgbClr val="15191D"/>
                </a:solidFill>
                <a:latin typeface="Source Sans 3"/>
                <a:ea typeface="Source Sans 3"/>
                <a:cs typeface="Source Sans 3"/>
                <a:sym typeface="Source Sans 3"/>
              </a:rPr>
              <a:t>5</a:t>
            </a:r>
            <a:r>
              <a:rPr lang="en-US" sz="1950" b="0" i="0" u="none" strike="noStrike" cap="none">
                <a:solidFill>
                  <a:srgbClr val="15191D"/>
                </a:solidFill>
                <a:latin typeface="Source Sans 3"/>
                <a:ea typeface="Source Sans 3"/>
                <a:cs typeface="Source Sans 3"/>
                <a:sym typeface="Source Sans 3"/>
              </a:rPr>
              <a:t>.000 € + 10.000</a:t>
            </a:r>
            <a:endParaRPr sz="1950">
              <a:solidFill>
                <a:srgbClr val="15191D"/>
              </a:solidFill>
              <a:latin typeface="Source Sans 3"/>
              <a:ea typeface="Source Sans 3"/>
              <a:cs typeface="Source Sans 3"/>
              <a:sym typeface="Source Sans 3"/>
            </a:endParaRPr>
          </a:p>
          <a:p>
            <a:pPr marL="0" marR="0" lvl="0" indent="0" algn="l" rtl="0">
              <a:lnSpc>
                <a:spcPct val="113043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50">
              <a:solidFill>
                <a:srgbClr val="15191D"/>
              </a:solidFill>
              <a:latin typeface="Source Sans 3"/>
              <a:ea typeface="Source Sans 3"/>
              <a:cs typeface="Source Sans 3"/>
              <a:sym typeface="Source Sans 3"/>
            </a:endParaRPr>
          </a:p>
          <a:p>
            <a:pPr marL="497797" marR="0" lvl="0" indent="0" algn="l" rtl="0">
              <a:lnSpc>
                <a:spcPct val="113043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950">
              <a:solidFill>
                <a:srgbClr val="15191D"/>
              </a:solidFill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344" name="Google Shape;344;p26"/>
          <p:cNvSpPr/>
          <p:nvPr/>
        </p:nvSpPr>
        <p:spPr>
          <a:xfrm>
            <a:off x="728500" y="4793191"/>
            <a:ext cx="438900" cy="361200"/>
          </a:xfrm>
          <a:prstGeom prst="roundRect">
            <a:avLst>
              <a:gd name="adj" fmla="val 40003"/>
            </a:avLst>
          </a:prstGeom>
          <a:solidFill>
            <a:srgbClr val="2A3F4F"/>
          </a:solidFill>
          <a:ln>
            <a:noFill/>
          </a:ln>
        </p:spPr>
        <p:txBody>
          <a:bodyPr spcFirstLastPara="1" wrap="square" lIns="99550" tIns="99550" rIns="99550" bIns="995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50"/>
          </a:p>
        </p:txBody>
      </p:sp>
      <p:sp>
        <p:nvSpPr>
          <p:cNvPr id="345" name="Google Shape;345;p26"/>
          <p:cNvSpPr/>
          <p:nvPr/>
        </p:nvSpPr>
        <p:spPr>
          <a:xfrm>
            <a:off x="1244325" y="4801980"/>
            <a:ext cx="5771400" cy="6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7241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1579"/>
              <a:buFont typeface="IBM Plex Sans"/>
              <a:buNone/>
            </a:pPr>
            <a:r>
              <a:rPr lang="en-US" sz="1950" b="0" i="0" u="none" strike="noStrike" cap="none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Costruzione Regole (3–5 mesi) — </a:t>
            </a:r>
            <a:r>
              <a:rPr lang="en-US" sz="1950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15</a:t>
            </a:r>
            <a:r>
              <a:rPr lang="en-US" sz="1950" b="0" i="0" u="none" strike="noStrike" cap="none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.000 €</a:t>
            </a:r>
            <a:endParaRPr sz="1950">
              <a:solidFill>
                <a:srgbClr val="15191D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46" name="Google Shape;346;p26"/>
          <p:cNvSpPr/>
          <p:nvPr/>
        </p:nvSpPr>
        <p:spPr>
          <a:xfrm>
            <a:off x="728500" y="5586876"/>
            <a:ext cx="438900" cy="361200"/>
          </a:xfrm>
          <a:prstGeom prst="roundRect">
            <a:avLst>
              <a:gd name="adj" fmla="val 40003"/>
            </a:avLst>
          </a:prstGeom>
          <a:solidFill>
            <a:srgbClr val="3F5F73"/>
          </a:solidFill>
          <a:ln>
            <a:noFill/>
          </a:ln>
        </p:spPr>
        <p:txBody>
          <a:bodyPr spcFirstLastPara="1" wrap="square" lIns="99550" tIns="99550" rIns="99550" bIns="995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50"/>
          </a:p>
        </p:txBody>
      </p:sp>
      <p:sp>
        <p:nvSpPr>
          <p:cNvPr id="347" name="Google Shape;347;p26"/>
          <p:cNvSpPr/>
          <p:nvPr/>
        </p:nvSpPr>
        <p:spPr>
          <a:xfrm>
            <a:off x="1293677" y="5647030"/>
            <a:ext cx="5430300" cy="2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7241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1579"/>
              <a:buFont typeface="IBM Plex Sans"/>
              <a:buNone/>
            </a:pPr>
            <a:r>
              <a:rPr lang="en-US" sz="1950" b="0" i="0" u="none" strike="noStrike" cap="none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Benchmark Analyst </a:t>
            </a:r>
            <a:r>
              <a:rPr lang="en-US" sz="1950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5 mesi</a:t>
            </a:r>
            <a:r>
              <a:rPr lang="en-US" sz="1950" b="0" i="0" u="none" strike="noStrike" cap="none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  — </a:t>
            </a:r>
            <a:r>
              <a:rPr lang="en-US" sz="1950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5000</a:t>
            </a:r>
            <a:r>
              <a:rPr lang="en-US" sz="1950" b="0" i="0" u="none" strike="noStrike" cap="none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 € </a:t>
            </a:r>
            <a:endParaRPr sz="1950" b="0" i="0" u="none" strike="noStrike" cap="none"/>
          </a:p>
        </p:txBody>
      </p:sp>
      <p:sp>
        <p:nvSpPr>
          <p:cNvPr id="348" name="Google Shape;348;p26"/>
          <p:cNvSpPr/>
          <p:nvPr/>
        </p:nvSpPr>
        <p:spPr>
          <a:xfrm>
            <a:off x="728500" y="6156618"/>
            <a:ext cx="438900" cy="361200"/>
          </a:xfrm>
          <a:prstGeom prst="roundRect">
            <a:avLst>
              <a:gd name="adj" fmla="val 40003"/>
            </a:avLst>
          </a:prstGeom>
          <a:solidFill>
            <a:srgbClr val="6A8FA3"/>
          </a:solidFill>
          <a:ln>
            <a:noFill/>
          </a:ln>
        </p:spPr>
        <p:txBody>
          <a:bodyPr spcFirstLastPara="1" wrap="square" lIns="99550" tIns="99550" rIns="99550" bIns="995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50"/>
          </a:p>
        </p:txBody>
      </p:sp>
      <p:sp>
        <p:nvSpPr>
          <p:cNvPr id="349" name="Google Shape;349;p26"/>
          <p:cNvSpPr/>
          <p:nvPr/>
        </p:nvSpPr>
        <p:spPr>
          <a:xfrm>
            <a:off x="1293677" y="6216780"/>
            <a:ext cx="4662600" cy="2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7241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1579"/>
              <a:buFont typeface="IBM Plex Sans"/>
              <a:buNone/>
            </a:pPr>
            <a:r>
              <a:rPr lang="en-US" sz="1950" b="0" i="0" u="none" strike="noStrike" cap="none" dirty="0" err="1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Rimborso</a:t>
            </a:r>
            <a:r>
              <a:rPr lang="en-US" sz="1950" b="0" i="0" u="none" strike="noStrike" cap="none" dirty="0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 CEO </a:t>
            </a:r>
            <a:r>
              <a:rPr lang="en-US" sz="1950" dirty="0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5 </a:t>
            </a:r>
            <a:r>
              <a:rPr lang="en-US" sz="1950" dirty="0" err="1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mesi</a:t>
            </a:r>
            <a:r>
              <a:rPr lang="en-US" sz="1950" dirty="0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 (</a:t>
            </a:r>
            <a:r>
              <a:rPr lang="en-US" sz="1950" dirty="0" err="1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Lordo</a:t>
            </a:r>
            <a:r>
              <a:rPr lang="en-US" sz="1950" dirty="0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)</a:t>
            </a:r>
            <a:r>
              <a:rPr lang="en-US" sz="1950" b="0" i="0" u="none" strike="noStrike" cap="none" dirty="0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 — </a:t>
            </a:r>
            <a:r>
              <a:rPr lang="en-US" sz="1950" dirty="0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20</a:t>
            </a:r>
            <a:r>
              <a:rPr lang="en-US" sz="1950" b="0" i="0" u="none" strike="noStrike" cap="none" dirty="0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.000 €</a:t>
            </a:r>
            <a:endParaRPr sz="1950" b="0" i="0" u="none" strike="noStrike" cap="none" dirty="0"/>
          </a:p>
        </p:txBody>
      </p:sp>
      <p:sp>
        <p:nvSpPr>
          <p:cNvPr id="350" name="Google Shape;350;p26"/>
          <p:cNvSpPr/>
          <p:nvPr/>
        </p:nvSpPr>
        <p:spPr>
          <a:xfrm>
            <a:off x="728500" y="6726361"/>
            <a:ext cx="438900" cy="361200"/>
          </a:xfrm>
          <a:prstGeom prst="roundRect">
            <a:avLst>
              <a:gd name="adj" fmla="val 40003"/>
            </a:avLst>
          </a:prstGeom>
          <a:solidFill>
            <a:srgbClr val="9BBFD4"/>
          </a:solidFill>
          <a:ln>
            <a:noFill/>
          </a:ln>
        </p:spPr>
        <p:txBody>
          <a:bodyPr spcFirstLastPara="1" wrap="square" lIns="99550" tIns="99550" rIns="99550" bIns="995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50"/>
          </a:p>
        </p:txBody>
      </p:sp>
      <p:sp>
        <p:nvSpPr>
          <p:cNvPr id="351" name="Google Shape;351;p26"/>
          <p:cNvSpPr/>
          <p:nvPr/>
        </p:nvSpPr>
        <p:spPr>
          <a:xfrm>
            <a:off x="1293664" y="6786511"/>
            <a:ext cx="2436900" cy="2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7241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1579"/>
              <a:buFont typeface="IBM Plex Sans"/>
              <a:buNone/>
            </a:pPr>
            <a:r>
              <a:rPr lang="en-US" sz="1950" b="0" i="0" u="none" strike="noStrike" cap="none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Buffer — </a:t>
            </a:r>
            <a:r>
              <a:rPr lang="en-US" sz="1950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60</a:t>
            </a:r>
            <a:r>
              <a:rPr lang="en-US" sz="1950" b="0" i="0" u="none" strike="noStrike" cap="none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.000 €</a:t>
            </a:r>
            <a:endParaRPr sz="1950" b="0" i="0" u="none" strike="noStrike" cap="none"/>
          </a:p>
        </p:txBody>
      </p:sp>
      <p:sp>
        <p:nvSpPr>
          <p:cNvPr id="352" name="Google Shape;352;p26"/>
          <p:cNvSpPr/>
          <p:nvPr/>
        </p:nvSpPr>
        <p:spPr>
          <a:xfrm>
            <a:off x="1293664" y="7131468"/>
            <a:ext cx="7819800" cy="1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3043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1252"/>
              <a:buFont typeface="Source Sans 3"/>
              <a:buNone/>
            </a:pPr>
            <a:r>
              <a:rPr lang="en-US" sz="1950" b="0" i="0" u="none" strike="noStrike" cap="none">
                <a:solidFill>
                  <a:srgbClr val="15191D"/>
                </a:solidFill>
                <a:latin typeface="Source Sans 3"/>
                <a:ea typeface="Source Sans 3"/>
                <a:cs typeface="Source Sans 3"/>
                <a:sym typeface="Source Sans 3"/>
              </a:rPr>
              <a:t>Marketing, </a:t>
            </a:r>
            <a:r>
              <a:rPr lang="en-US" sz="1950">
                <a:solidFill>
                  <a:srgbClr val="15191D"/>
                </a:solidFill>
                <a:latin typeface="Source Sans 3"/>
                <a:ea typeface="Source Sans 3"/>
                <a:cs typeface="Source Sans 3"/>
                <a:sym typeface="Source Sans 3"/>
              </a:rPr>
              <a:t>co-working, </a:t>
            </a:r>
            <a:r>
              <a:rPr lang="en-US" sz="1950" b="0" i="0" u="none" strike="noStrike" cap="none">
                <a:solidFill>
                  <a:srgbClr val="15191D"/>
                </a:solidFill>
                <a:latin typeface="Source Sans 3"/>
                <a:ea typeface="Source Sans 3"/>
                <a:cs typeface="Source Sans 3"/>
                <a:sym typeface="Source Sans 3"/>
              </a:rPr>
              <a:t>tasse, ritardi / spese maggiori</a:t>
            </a:r>
            <a:endParaRPr sz="1950" b="0" i="0" u="none" strike="noStrike" cap="none"/>
          </a:p>
        </p:txBody>
      </p:sp>
      <p:sp>
        <p:nvSpPr>
          <p:cNvPr id="353" name="Google Shape;353;p26"/>
          <p:cNvSpPr/>
          <p:nvPr/>
        </p:nvSpPr>
        <p:spPr>
          <a:xfrm>
            <a:off x="728500" y="7525297"/>
            <a:ext cx="438900" cy="361200"/>
          </a:xfrm>
          <a:prstGeom prst="roundRect">
            <a:avLst>
              <a:gd name="adj" fmla="val 40003"/>
            </a:avLst>
          </a:prstGeom>
          <a:solidFill>
            <a:srgbClr val="204C8E"/>
          </a:solidFill>
          <a:ln>
            <a:noFill/>
          </a:ln>
        </p:spPr>
        <p:txBody>
          <a:bodyPr spcFirstLastPara="1" wrap="square" lIns="99550" tIns="99550" rIns="99550" bIns="995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50"/>
          </a:p>
        </p:txBody>
      </p:sp>
      <p:sp>
        <p:nvSpPr>
          <p:cNvPr id="354" name="Google Shape;354;p26"/>
          <p:cNvSpPr/>
          <p:nvPr/>
        </p:nvSpPr>
        <p:spPr>
          <a:xfrm>
            <a:off x="1293664" y="7585447"/>
            <a:ext cx="4589700" cy="2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7241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1579"/>
              <a:buFont typeface="IBM Plex Sans"/>
              <a:buNone/>
            </a:pPr>
            <a:r>
              <a:rPr lang="en-US" sz="1950" b="0" i="0" u="none" strike="noStrike" cap="none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Espansione Commerciale — Smart Money</a:t>
            </a:r>
            <a:endParaRPr sz="1950" b="0" i="0" u="none" strike="noStrike" cap="none"/>
          </a:p>
        </p:txBody>
      </p:sp>
      <p:pic>
        <p:nvPicPr>
          <p:cNvPr id="355" name="Google Shape;355;p26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472800" y="3259933"/>
            <a:ext cx="6903944" cy="3674229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26"/>
          <p:cNvSpPr/>
          <p:nvPr/>
        </p:nvSpPr>
        <p:spPr>
          <a:xfrm>
            <a:off x="7472800" y="6967350"/>
            <a:ext cx="160500" cy="160500"/>
          </a:xfrm>
          <a:prstGeom prst="roundRect">
            <a:avLst>
              <a:gd name="adj" fmla="val 12407"/>
            </a:avLst>
          </a:prstGeom>
          <a:solidFill>
            <a:srgbClr val="1B2931"/>
          </a:solidFill>
          <a:ln>
            <a:noFill/>
          </a:ln>
        </p:spPr>
        <p:txBody>
          <a:bodyPr spcFirstLastPara="1" wrap="square" lIns="99550" tIns="99550" rIns="99550" bIns="995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26"/>
          <p:cNvSpPr/>
          <p:nvPr/>
        </p:nvSpPr>
        <p:spPr>
          <a:xfrm>
            <a:off x="7699660" y="6967350"/>
            <a:ext cx="594900" cy="1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47C"/>
              </a:buClr>
              <a:buSzPts val="1252"/>
              <a:buFont typeface="Source Sans 3"/>
              <a:buNone/>
            </a:pPr>
            <a:r>
              <a:rPr lang="en-US" sz="1252" b="0" i="0" u="none" strike="noStrike" cap="none">
                <a:solidFill>
                  <a:srgbClr val="6B747C"/>
                </a:solidFill>
                <a:latin typeface="Source Sans 3"/>
                <a:ea typeface="Source Sans 3"/>
                <a:cs typeface="Source Sans 3"/>
                <a:sym typeface="Source Sans 3"/>
              </a:rPr>
              <a:t>Prodotto</a:t>
            </a:r>
            <a:endParaRPr sz="1252" b="0" i="0" u="none" strike="noStrike" cap="none"/>
          </a:p>
        </p:txBody>
      </p:sp>
      <p:sp>
        <p:nvSpPr>
          <p:cNvPr id="358" name="Google Shape;358;p26"/>
          <p:cNvSpPr/>
          <p:nvPr/>
        </p:nvSpPr>
        <p:spPr>
          <a:xfrm>
            <a:off x="8886723" y="6967350"/>
            <a:ext cx="160500" cy="160500"/>
          </a:xfrm>
          <a:prstGeom prst="roundRect">
            <a:avLst>
              <a:gd name="adj" fmla="val 12407"/>
            </a:avLst>
          </a:prstGeom>
          <a:solidFill>
            <a:srgbClr val="344E5E"/>
          </a:solidFill>
          <a:ln>
            <a:noFill/>
          </a:ln>
        </p:spPr>
        <p:txBody>
          <a:bodyPr spcFirstLastPara="1" wrap="square" lIns="99550" tIns="99550" rIns="99550" bIns="995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26"/>
          <p:cNvSpPr/>
          <p:nvPr/>
        </p:nvSpPr>
        <p:spPr>
          <a:xfrm>
            <a:off x="9113585" y="6967350"/>
            <a:ext cx="453600" cy="1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47C"/>
              </a:buClr>
              <a:buSzPts val="1252"/>
              <a:buFont typeface="Source Sans 3"/>
              <a:buNone/>
            </a:pPr>
            <a:r>
              <a:rPr lang="en-US" sz="1252" b="0" i="0" u="none" strike="noStrike" cap="none">
                <a:solidFill>
                  <a:srgbClr val="6B747C"/>
                </a:solidFill>
                <a:latin typeface="Source Sans 3"/>
                <a:ea typeface="Source Sans 3"/>
                <a:cs typeface="Source Sans 3"/>
                <a:sym typeface="Source Sans 3"/>
              </a:rPr>
              <a:t>Regole</a:t>
            </a:r>
            <a:endParaRPr sz="1252" b="0" i="0" u="none" strike="noStrike" cap="none"/>
          </a:p>
        </p:txBody>
      </p:sp>
      <p:sp>
        <p:nvSpPr>
          <p:cNvPr id="360" name="Google Shape;360;p26"/>
          <p:cNvSpPr/>
          <p:nvPr/>
        </p:nvSpPr>
        <p:spPr>
          <a:xfrm>
            <a:off x="10300649" y="6967350"/>
            <a:ext cx="160500" cy="160500"/>
          </a:xfrm>
          <a:prstGeom prst="roundRect">
            <a:avLst>
              <a:gd name="adj" fmla="val 12407"/>
            </a:avLst>
          </a:prstGeom>
          <a:solidFill>
            <a:srgbClr val="4C738B"/>
          </a:solidFill>
          <a:ln>
            <a:noFill/>
          </a:ln>
        </p:spPr>
        <p:txBody>
          <a:bodyPr spcFirstLastPara="1" wrap="square" lIns="99550" tIns="99550" rIns="99550" bIns="995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26"/>
          <p:cNvSpPr/>
          <p:nvPr/>
        </p:nvSpPr>
        <p:spPr>
          <a:xfrm>
            <a:off x="10527509" y="6967350"/>
            <a:ext cx="770700" cy="1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47C"/>
              </a:buClr>
              <a:buSzPts val="1252"/>
              <a:buFont typeface="Source Sans 3"/>
              <a:buNone/>
            </a:pPr>
            <a:r>
              <a:rPr lang="en-US" sz="1252" b="0" i="0" u="none" strike="noStrike" cap="none">
                <a:solidFill>
                  <a:srgbClr val="6B747C"/>
                </a:solidFill>
                <a:latin typeface="Source Sans 3"/>
                <a:ea typeface="Source Sans 3"/>
                <a:cs typeface="Source Sans 3"/>
                <a:sym typeface="Source Sans 3"/>
              </a:rPr>
              <a:t>Benchmark</a:t>
            </a:r>
            <a:endParaRPr sz="1252" b="0" i="0" u="none" strike="noStrike" cap="none"/>
          </a:p>
        </p:txBody>
      </p:sp>
      <p:sp>
        <p:nvSpPr>
          <p:cNvPr id="362" name="Google Shape;362;p26"/>
          <p:cNvSpPr/>
          <p:nvPr/>
        </p:nvSpPr>
        <p:spPr>
          <a:xfrm>
            <a:off x="11714703" y="6967350"/>
            <a:ext cx="160500" cy="160500"/>
          </a:xfrm>
          <a:prstGeom prst="roundRect">
            <a:avLst>
              <a:gd name="adj" fmla="val 12407"/>
            </a:avLst>
          </a:prstGeom>
          <a:solidFill>
            <a:srgbClr val="6D96AF"/>
          </a:solidFill>
          <a:ln>
            <a:noFill/>
          </a:ln>
        </p:spPr>
        <p:txBody>
          <a:bodyPr spcFirstLastPara="1" wrap="square" lIns="99550" tIns="99550" rIns="99550" bIns="995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26"/>
          <p:cNvSpPr/>
          <p:nvPr/>
        </p:nvSpPr>
        <p:spPr>
          <a:xfrm>
            <a:off x="11941563" y="6967350"/>
            <a:ext cx="963000" cy="1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47C"/>
              </a:buClr>
              <a:buSzPts val="1252"/>
              <a:buFont typeface="Source Sans 3"/>
              <a:buNone/>
            </a:pPr>
            <a:r>
              <a:rPr lang="en-US" sz="1252" b="0" i="0" u="none" strike="noStrike" cap="none">
                <a:solidFill>
                  <a:srgbClr val="6B747C"/>
                </a:solidFill>
                <a:latin typeface="Source Sans 3"/>
                <a:ea typeface="Source Sans 3"/>
                <a:cs typeface="Source Sans 3"/>
                <a:sym typeface="Source Sans 3"/>
              </a:rPr>
              <a:t>Rimborso CEO</a:t>
            </a:r>
            <a:endParaRPr sz="1252" b="0" i="0" u="none" strike="noStrike" cap="none"/>
          </a:p>
        </p:txBody>
      </p:sp>
      <p:sp>
        <p:nvSpPr>
          <p:cNvPr id="364" name="Google Shape;364;p26"/>
          <p:cNvSpPr/>
          <p:nvPr/>
        </p:nvSpPr>
        <p:spPr>
          <a:xfrm>
            <a:off x="13128627" y="6967350"/>
            <a:ext cx="160500" cy="160500"/>
          </a:xfrm>
          <a:prstGeom prst="roundRect">
            <a:avLst>
              <a:gd name="adj" fmla="val 12407"/>
            </a:avLst>
          </a:prstGeom>
          <a:solidFill>
            <a:srgbClr val="9AB6C8"/>
          </a:solidFill>
          <a:ln>
            <a:noFill/>
          </a:ln>
        </p:spPr>
        <p:txBody>
          <a:bodyPr spcFirstLastPara="1" wrap="square" lIns="99550" tIns="99550" rIns="99550" bIns="995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26"/>
          <p:cNvSpPr/>
          <p:nvPr/>
        </p:nvSpPr>
        <p:spPr>
          <a:xfrm>
            <a:off x="13355488" y="6967350"/>
            <a:ext cx="408900" cy="1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47C"/>
              </a:buClr>
              <a:buSzPts val="1252"/>
              <a:buFont typeface="Source Sans 3"/>
              <a:buNone/>
            </a:pPr>
            <a:r>
              <a:rPr lang="en-US" sz="1252" b="0" i="0" u="none" strike="noStrike" cap="none">
                <a:solidFill>
                  <a:srgbClr val="6B747C"/>
                </a:solidFill>
                <a:latin typeface="Source Sans 3"/>
                <a:ea typeface="Source Sans 3"/>
                <a:cs typeface="Source Sans 3"/>
                <a:sym typeface="Source Sans 3"/>
              </a:rPr>
              <a:t>Buffer</a:t>
            </a:r>
            <a:endParaRPr sz="1252" b="0" i="0" u="none" strike="noStrike" cap="none"/>
          </a:p>
        </p:txBody>
      </p:sp>
      <p:sp>
        <p:nvSpPr>
          <p:cNvPr id="366" name="Google Shape;366;p26"/>
          <p:cNvSpPr/>
          <p:nvPr/>
        </p:nvSpPr>
        <p:spPr>
          <a:xfrm>
            <a:off x="7472410" y="7245157"/>
            <a:ext cx="6904800" cy="1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3043"/>
              </a:lnSpc>
              <a:spcBef>
                <a:spcPts val="0"/>
              </a:spcBef>
              <a:spcAft>
                <a:spcPts val="0"/>
              </a:spcAft>
              <a:buSzPts val="1252"/>
              <a:buFont typeface="Arial"/>
              <a:buNone/>
            </a:pPr>
            <a:endParaRPr sz="1252" b="0" i="0" u="none" strike="noStrike" cap="none"/>
          </a:p>
        </p:txBody>
      </p:sp>
      <p:sp>
        <p:nvSpPr>
          <p:cNvPr id="367" name="Google Shape;367;p26"/>
          <p:cNvSpPr/>
          <p:nvPr/>
        </p:nvSpPr>
        <p:spPr>
          <a:xfrm>
            <a:off x="10759951" y="7675547"/>
            <a:ext cx="3075600" cy="44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20588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1851"/>
              <a:buFont typeface="IBM Plex Sans"/>
              <a:buNone/>
            </a:pPr>
            <a:r>
              <a:rPr lang="en-US" sz="1851" b="1" i="0" u="none" strike="noStrike" cap="none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Valutazione: </a:t>
            </a:r>
            <a:r>
              <a:rPr lang="en-US" sz="1851" b="1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75</a:t>
            </a:r>
            <a:r>
              <a:rPr lang="en-US" sz="1851" b="1" i="0" u="none" strike="noStrike" cap="none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0.000 €</a:t>
            </a:r>
            <a:endParaRPr sz="1851" b="1" i="0" u="none" strike="noStrike" cap="none"/>
          </a:p>
        </p:txBody>
      </p:sp>
      <p:sp>
        <p:nvSpPr>
          <p:cNvPr id="368" name="Google Shape;368;p26"/>
          <p:cNvSpPr txBox="1"/>
          <p:nvPr/>
        </p:nvSpPr>
        <p:spPr>
          <a:xfrm>
            <a:off x="1211051" y="5135826"/>
            <a:ext cx="319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3043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26"/>
          <p:cNvSpPr txBox="1"/>
          <p:nvPr/>
        </p:nvSpPr>
        <p:spPr>
          <a:xfrm>
            <a:off x="1211050" y="5097249"/>
            <a:ext cx="6700650" cy="523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73347" lvl="0" indent="-417662" algn="l" rtl="0">
              <a:lnSpc>
                <a:spcPct val="11304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50"/>
              <a:buFont typeface="Source Sans 3"/>
              <a:buChar char="•"/>
            </a:pPr>
            <a:r>
              <a:rPr lang="en-US" sz="1950" dirty="0" err="1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Collaborazione</a:t>
            </a:r>
            <a:r>
              <a:rPr lang="en-US" sz="1950" dirty="0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r>
              <a:rPr lang="en-US" sz="1950" dirty="0" err="1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accelleratore</a:t>
            </a:r>
            <a:r>
              <a:rPr lang="en-US" sz="1950" dirty="0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/</a:t>
            </a:r>
            <a:r>
              <a:rPr lang="en-US" sz="1950" dirty="0" err="1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Professore</a:t>
            </a:r>
            <a:r>
              <a:rPr lang="en-US" sz="1950" dirty="0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r>
              <a:rPr lang="en-US" sz="1950" dirty="0" err="1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Univesitario</a:t>
            </a:r>
            <a:endParaRPr sz="1950" dirty="0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29"/>
          <p:cNvSpPr/>
          <p:nvPr/>
        </p:nvSpPr>
        <p:spPr>
          <a:xfrm>
            <a:off x="10398125" y="2021050"/>
            <a:ext cx="3929100" cy="5859900"/>
          </a:xfrm>
          <a:prstGeom prst="roundRect">
            <a:avLst>
              <a:gd name="adj" fmla="val 8619"/>
            </a:avLst>
          </a:prstGeom>
          <a:solidFill>
            <a:srgbClr val="E1E6EA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29"/>
          <p:cNvSpPr/>
          <p:nvPr/>
        </p:nvSpPr>
        <p:spPr>
          <a:xfrm>
            <a:off x="4488392" y="1979128"/>
            <a:ext cx="5443200" cy="5901900"/>
          </a:xfrm>
          <a:prstGeom prst="roundRect">
            <a:avLst>
              <a:gd name="adj" fmla="val 6666"/>
            </a:avLst>
          </a:prstGeom>
          <a:solidFill>
            <a:srgbClr val="E1E6EA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29"/>
          <p:cNvSpPr/>
          <p:nvPr/>
        </p:nvSpPr>
        <p:spPr>
          <a:xfrm>
            <a:off x="256150" y="1993100"/>
            <a:ext cx="3741900" cy="5901900"/>
          </a:xfrm>
          <a:prstGeom prst="roundRect">
            <a:avLst>
              <a:gd name="adj" fmla="val 8619"/>
            </a:avLst>
          </a:prstGeom>
          <a:solidFill>
            <a:srgbClr val="E1E6EA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06" name="Google Shape;40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20192" y="1186652"/>
            <a:ext cx="1779600" cy="1725300"/>
          </a:xfrm>
          <a:prstGeom prst="roundRect">
            <a:avLst>
              <a:gd name="adj" fmla="val 12180"/>
            </a:avLst>
          </a:prstGeom>
          <a:noFill/>
          <a:ln>
            <a:noFill/>
          </a:ln>
        </p:spPr>
      </p:pic>
      <p:pic>
        <p:nvPicPr>
          <p:cNvPr id="407" name="Google Shape;407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513225" y="1186651"/>
            <a:ext cx="1698900" cy="1725300"/>
          </a:xfrm>
          <a:prstGeom prst="roundRect">
            <a:avLst>
              <a:gd name="adj" fmla="val 11856"/>
            </a:avLst>
          </a:prstGeom>
          <a:noFill/>
          <a:ln>
            <a:noFill/>
          </a:ln>
        </p:spPr>
      </p:pic>
      <p:pic>
        <p:nvPicPr>
          <p:cNvPr id="408" name="Google Shape;408;p29" title="foto profilo_nicolo santangelo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52200" y="1186661"/>
            <a:ext cx="1698900" cy="1698900"/>
          </a:xfrm>
          <a:prstGeom prst="roundRect">
            <a:avLst>
              <a:gd name="adj" fmla="val 12458"/>
            </a:avLst>
          </a:prstGeom>
          <a:noFill/>
          <a:ln>
            <a:noFill/>
          </a:ln>
        </p:spPr>
      </p:pic>
      <p:sp>
        <p:nvSpPr>
          <p:cNvPr id="409" name="Google Shape;409;p29"/>
          <p:cNvSpPr txBox="1"/>
          <p:nvPr/>
        </p:nvSpPr>
        <p:spPr>
          <a:xfrm>
            <a:off x="353337" y="140151"/>
            <a:ext cx="41643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400"/>
              </a:spcBef>
              <a:spcAft>
                <a:spcPts val="600"/>
              </a:spcAft>
              <a:buNone/>
            </a:pPr>
            <a:r>
              <a:rPr lang="en-US" sz="4400" b="1">
                <a:solidFill>
                  <a:schemeClr val="dk1"/>
                </a:solidFill>
              </a:rPr>
              <a:t>Expertise team</a:t>
            </a:r>
            <a:endParaRPr sz="4400" b="1">
              <a:solidFill>
                <a:srgbClr val="15191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10" name="Google Shape;410;p29"/>
          <p:cNvSpPr txBox="1"/>
          <p:nvPr/>
        </p:nvSpPr>
        <p:spPr>
          <a:xfrm>
            <a:off x="635200" y="3121625"/>
            <a:ext cx="3145200" cy="5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50" b="1">
                <a:solidFill>
                  <a:srgbClr val="303A43"/>
                </a:solidFill>
                <a:latin typeface="IBM Plex Sans"/>
                <a:ea typeface="IBM Plex Sans"/>
                <a:cs typeface="IBM Plex Sans"/>
                <a:sym typeface="IBM Plex Sans"/>
              </a:rPr>
              <a:t>NICOLÒ SANTANGELO</a:t>
            </a:r>
            <a:endParaRPr/>
          </a:p>
        </p:txBody>
      </p:sp>
      <p:sp>
        <p:nvSpPr>
          <p:cNvPr id="411" name="Google Shape;411;p29"/>
          <p:cNvSpPr txBox="1"/>
          <p:nvPr/>
        </p:nvSpPr>
        <p:spPr>
          <a:xfrm>
            <a:off x="5758280" y="3113578"/>
            <a:ext cx="2903400" cy="5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73" b="1">
                <a:solidFill>
                  <a:srgbClr val="303A43"/>
                </a:solidFill>
                <a:latin typeface="IBM Plex Sans"/>
                <a:ea typeface="IBM Plex Sans"/>
                <a:cs typeface="IBM Plex Sans"/>
                <a:sym typeface="IBM Plex Sans"/>
              </a:rPr>
              <a:t>RUBEN ABBATTISTA</a:t>
            </a:r>
            <a:endParaRPr/>
          </a:p>
        </p:txBody>
      </p:sp>
      <p:sp>
        <p:nvSpPr>
          <p:cNvPr id="412" name="Google Shape;412;p29"/>
          <p:cNvSpPr txBox="1"/>
          <p:nvPr/>
        </p:nvSpPr>
        <p:spPr>
          <a:xfrm>
            <a:off x="11065168" y="3139297"/>
            <a:ext cx="2595000" cy="5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73" b="1">
                <a:solidFill>
                  <a:srgbClr val="303A43"/>
                </a:solidFill>
                <a:latin typeface="IBM Plex Sans"/>
                <a:ea typeface="IBM Plex Sans"/>
                <a:cs typeface="IBM Plex Sans"/>
                <a:sym typeface="IBM Plex Sans"/>
              </a:rPr>
              <a:t>GABRIELE TIBONI</a:t>
            </a:r>
            <a:endParaRPr/>
          </a:p>
        </p:txBody>
      </p:sp>
      <p:sp>
        <p:nvSpPr>
          <p:cNvPr id="413" name="Google Shape;413;p29"/>
          <p:cNvSpPr txBox="1"/>
          <p:nvPr/>
        </p:nvSpPr>
        <p:spPr>
          <a:xfrm>
            <a:off x="10283675" y="3666959"/>
            <a:ext cx="3929100" cy="22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latin typeface="Source Sans 3"/>
                <a:ea typeface="Source Sans 3"/>
                <a:cs typeface="Source Sans 3"/>
                <a:sym typeface="Source Sans 3"/>
              </a:rPr>
              <a:t>      </a:t>
            </a:r>
            <a:r>
              <a:rPr lang="en-US" sz="1800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  </a:t>
            </a:r>
            <a:r>
              <a:rPr lang="en-US" sz="1800">
                <a:solidFill>
                  <a:srgbClr val="2A3F4F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800" b="1" i="1">
                <a:solidFill>
                  <a:srgbClr val="2A3F4F"/>
                </a:solidFill>
                <a:latin typeface="Source Sans 3"/>
                <a:ea typeface="Source Sans 3"/>
                <a:cs typeface="Source Sans 3"/>
                <a:sym typeface="Source Sans 3"/>
              </a:rPr>
              <a:t>PhD &amp; PostDoc in AI &amp; Robotics </a:t>
            </a:r>
            <a:endParaRPr sz="1800" b="1" i="1">
              <a:solidFill>
                <a:srgbClr val="2A3F4F"/>
              </a:solidFill>
              <a:latin typeface="Source Sans 3"/>
              <a:ea typeface="Source Sans 3"/>
              <a:cs typeface="Source Sans 3"/>
              <a:sym typeface="Source Sans 3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latin typeface="Source Sans 3"/>
              <a:ea typeface="Source Sans 3"/>
              <a:cs typeface="Source Sans 3"/>
              <a:sym typeface="Source Sans 3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Font typeface="Source Sans 3"/>
              <a:buChar char="●"/>
            </a:pPr>
            <a:r>
              <a:rPr lang="en-US" sz="1800">
                <a:latin typeface="Source Sans 3"/>
                <a:ea typeface="Source Sans 3"/>
                <a:cs typeface="Source Sans 3"/>
                <a:sym typeface="Source Sans 3"/>
              </a:rPr>
              <a:t>Published 10+ articles in AI; worked across 4 top universities in Europe; selected in Ellis, Eliza, and National PhD AI programmes</a:t>
            </a:r>
            <a:endParaRPr sz="1800">
              <a:latin typeface="Source Sans 3"/>
              <a:ea typeface="Source Sans 3"/>
              <a:cs typeface="Source Sans 3"/>
              <a:sym typeface="Source Sans 3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Source Sans 3"/>
              <a:ea typeface="Source Sans 3"/>
              <a:cs typeface="Source Sans 3"/>
              <a:sym typeface="Source Sans 3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Font typeface="Source Sans 3"/>
              <a:buChar char="●"/>
            </a:pPr>
            <a:r>
              <a:rPr lang="en-US" sz="18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Co-founded </a:t>
            </a:r>
            <a:r>
              <a:rPr lang="en-US" sz="1800" u="sng">
                <a:solidFill>
                  <a:schemeClr val="hlink"/>
                </a:solidFill>
                <a:latin typeface="Source Sans 3"/>
                <a:ea typeface="Source Sans 3"/>
                <a:cs typeface="Source Sans 3"/>
                <a:sym typeface="Source Sans 3"/>
                <a:hlinkClick r:id="rId6"/>
              </a:rPr>
              <a:t>paperedge.ai</a:t>
            </a:r>
            <a:r>
              <a:rPr lang="en-US" sz="18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, </a:t>
            </a:r>
            <a:r>
              <a:rPr lang="en-US" sz="1800" u="sng">
                <a:solidFill>
                  <a:schemeClr val="hlink"/>
                </a:solidFill>
                <a:latin typeface="Source Sans 3"/>
                <a:ea typeface="Source Sans 3"/>
                <a:cs typeface="Source Sans 3"/>
                <a:sym typeface="Source Sans 3"/>
                <a:hlinkClick r:id="rId7"/>
              </a:rPr>
              <a:t>mkind.net</a:t>
            </a:r>
            <a:r>
              <a:rPr lang="en-US" sz="18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, </a:t>
            </a:r>
            <a:r>
              <a:rPr lang="en-US" sz="1800" u="sng">
                <a:solidFill>
                  <a:schemeClr val="hlink"/>
                </a:solidFill>
                <a:latin typeface="Source Sans 3"/>
                <a:ea typeface="Source Sans 3"/>
                <a:cs typeface="Source Sans 3"/>
                <a:sym typeface="Source Sans 3"/>
                <a:hlinkClick r:id="rId8"/>
              </a:rPr>
              <a:t>verticestudio.it</a:t>
            </a:r>
            <a:r>
              <a:rPr lang="en-US" sz="18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, </a:t>
            </a:r>
            <a:r>
              <a:rPr lang="en-US" sz="1800" u="sng">
                <a:solidFill>
                  <a:schemeClr val="hlink"/>
                </a:solidFill>
                <a:latin typeface="Source Sans 3"/>
                <a:ea typeface="Source Sans 3"/>
                <a:cs typeface="Source Sans 3"/>
                <a:sym typeface="Source Sans 3"/>
                <a:hlinkClick r:id="rId9"/>
              </a:rPr>
              <a:t>hekti.com</a:t>
            </a:r>
            <a:r>
              <a:rPr lang="en-US" sz="18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, </a:t>
            </a:r>
            <a:r>
              <a:rPr lang="en-US" sz="1800" u="sng">
                <a:solidFill>
                  <a:schemeClr val="hlink"/>
                </a:solidFill>
                <a:latin typeface="Source Sans 3"/>
                <a:ea typeface="Source Sans 3"/>
                <a:cs typeface="Source Sans 3"/>
                <a:sym typeface="Source Sans 3"/>
                <a:hlinkClick r:id="rId10"/>
              </a:rPr>
              <a:t>keetium.it</a:t>
            </a:r>
            <a:r>
              <a:rPr lang="en-US" sz="18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 (10k+ users)</a:t>
            </a:r>
            <a:endParaRPr sz="1800">
              <a:solidFill>
                <a:schemeClr val="dk1"/>
              </a:solidFill>
              <a:latin typeface="Source Sans 3"/>
              <a:ea typeface="Source Sans 3"/>
              <a:cs typeface="Source Sans 3"/>
              <a:sym typeface="Source Sans 3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3"/>
              <a:ea typeface="Source Sans 3"/>
              <a:cs typeface="Source Sans 3"/>
              <a:sym typeface="Source Sans 3"/>
            </a:endParaRPr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Font typeface="Source Sans 3"/>
              <a:buChar char="●"/>
            </a:pPr>
            <a:r>
              <a:rPr lang="en-US" sz="18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ML / DL / Robotics / SoftEng / Full Stack / Tech lead</a:t>
            </a:r>
            <a:br>
              <a:rPr lang="en-US" sz="1800">
                <a:latin typeface="Source Sans 3"/>
                <a:ea typeface="Source Sans 3"/>
                <a:cs typeface="Source Sans 3"/>
                <a:sym typeface="Source Sans 3"/>
              </a:rPr>
            </a:br>
            <a:endParaRPr sz="1800">
              <a:latin typeface="Source Sans 3"/>
              <a:ea typeface="Source Sans 3"/>
              <a:cs typeface="Source Sans 3"/>
              <a:sym typeface="Source Sans 3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414" name="Google Shape;414;p29"/>
          <p:cNvSpPr txBox="1"/>
          <p:nvPr/>
        </p:nvSpPr>
        <p:spPr>
          <a:xfrm>
            <a:off x="4488392" y="3695828"/>
            <a:ext cx="5443200" cy="45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b="1" i="1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  </a:t>
            </a:r>
            <a:r>
              <a:rPr lang="en-US" sz="1800" b="1" i="1">
                <a:solidFill>
                  <a:srgbClr val="2A3F4F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Communication, PR &amp; Institutional Relations Expert</a:t>
            </a:r>
            <a:endParaRPr sz="1800" b="1" i="1">
              <a:solidFill>
                <a:srgbClr val="2A3F4F"/>
              </a:solidFill>
              <a:latin typeface="Source Sans 3"/>
              <a:ea typeface="Source Sans 3"/>
              <a:cs typeface="Source Sans 3"/>
              <a:sym typeface="Source Sans 3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Source Sans 3"/>
              <a:buChar char="●"/>
            </a:pPr>
            <a:r>
              <a:rPr lang="en-US" sz="18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30+ years at IED as professor, Communication School Director and Director of Management Lab.</a:t>
            </a:r>
            <a:endParaRPr sz="1800">
              <a:solidFill>
                <a:schemeClr val="dk1"/>
              </a:solidFill>
              <a:latin typeface="Source Sans 3"/>
              <a:ea typeface="Source Sans 3"/>
              <a:cs typeface="Source Sans 3"/>
              <a:sym typeface="Source Sans 3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Source Sans 3"/>
              <a:buChar char="●"/>
            </a:pPr>
            <a:r>
              <a:rPr lang="en-US" sz="18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Vice President at ISI/ Unione Industriali Torino; communication lead Torino 2008 World Design Capital; Delegate for Communication at ADCI,and External Relations Partner at Fargo Film.</a:t>
            </a:r>
            <a:endParaRPr sz="1800">
              <a:solidFill>
                <a:schemeClr val="dk1"/>
              </a:solidFill>
              <a:latin typeface="Source Sans 3"/>
              <a:ea typeface="Source Sans 3"/>
              <a:cs typeface="Source Sans 3"/>
              <a:sym typeface="Source Sans 3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Source Sans 3"/>
              <a:buChar char="●"/>
            </a:pPr>
            <a:r>
              <a:rPr lang="en-US" sz="18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Co-Founded:  </a:t>
            </a:r>
            <a:r>
              <a:rPr lang="en-US" sz="1800" u="sng">
                <a:solidFill>
                  <a:schemeClr val="hlink"/>
                </a:solidFill>
                <a:latin typeface="Source Sans 3"/>
                <a:ea typeface="Source Sans 3"/>
                <a:cs typeface="Source Sans 3"/>
                <a:sym typeface="Source Sans 3"/>
                <a:hlinkClick r:id="rId11"/>
              </a:rPr>
              <a:t>Associazione Torino Design Week</a:t>
            </a:r>
            <a:r>
              <a:rPr lang="en-US" sz="18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, </a:t>
            </a:r>
            <a:r>
              <a:rPr lang="en-US" sz="1800" u="sng">
                <a:solidFill>
                  <a:schemeClr val="hlink"/>
                </a:solidFill>
                <a:latin typeface="Source Sans 3"/>
                <a:ea typeface="Source Sans 3"/>
                <a:cs typeface="Source Sans 3"/>
                <a:sym typeface="Source Sans 3"/>
                <a:hlinkClick r:id="rId12"/>
              </a:rPr>
              <a:t>ADI – Associazione Disegno Industriale</a:t>
            </a:r>
            <a:r>
              <a:rPr lang="en-US" sz="18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, </a:t>
            </a:r>
            <a:r>
              <a:rPr lang="en-US" sz="1800" u="sng">
                <a:solidFill>
                  <a:schemeClr val="hlink"/>
                </a:solidFill>
                <a:latin typeface="Source Sans 3"/>
                <a:ea typeface="Source Sans 3"/>
                <a:cs typeface="Source Sans 3"/>
                <a:sym typeface="Source Sans 3"/>
                <a:hlinkClick r:id="rId13"/>
              </a:rPr>
              <a:t>Circolo del Design</a:t>
            </a:r>
            <a:r>
              <a:rPr lang="en-US" sz="18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, </a:t>
            </a:r>
            <a:r>
              <a:rPr lang="en-US" sz="1800" u="sng">
                <a:solidFill>
                  <a:schemeClr val="hlink"/>
                </a:solidFill>
                <a:latin typeface="Source Sans 3"/>
                <a:ea typeface="Source Sans 3"/>
                <a:cs typeface="Source Sans 3"/>
                <a:sym typeface="Source Sans 3"/>
                <a:hlinkClick r:id="rId14"/>
              </a:rPr>
              <a:t>Alisei Comunicazione</a:t>
            </a:r>
            <a:r>
              <a:rPr lang="en-US" sz="18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 and </a:t>
            </a:r>
            <a:r>
              <a:rPr lang="en-US" sz="1800" u="sng">
                <a:solidFill>
                  <a:schemeClr val="hlink"/>
                </a:solidFill>
                <a:latin typeface="Source Sans 3"/>
                <a:ea typeface="Source Sans 3"/>
                <a:cs typeface="Source Sans 3"/>
                <a:sym typeface="Source Sans 3"/>
                <a:hlinkClick r:id="rId15"/>
              </a:rPr>
              <a:t>Spin-To</a:t>
            </a:r>
            <a:r>
              <a:rPr lang="en-US" sz="18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.</a:t>
            </a:r>
            <a:endParaRPr sz="1800">
              <a:solidFill>
                <a:schemeClr val="dk1"/>
              </a:solidFill>
              <a:latin typeface="Source Sans 3"/>
              <a:ea typeface="Source Sans 3"/>
              <a:cs typeface="Source Sans 3"/>
              <a:sym typeface="Source Sans 3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Source Sans 3"/>
              <a:buChar char="●"/>
            </a:pPr>
            <a:r>
              <a:rPr lang="en-US" sz="18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Marketing &amp; Communication / Branding / Institutional Relations / PR .</a:t>
            </a:r>
            <a:endParaRPr sz="1800">
              <a:solidFill>
                <a:schemeClr val="dk1"/>
              </a:solidFill>
              <a:latin typeface="Source Sans 3"/>
              <a:ea typeface="Source Sans 3"/>
              <a:cs typeface="Source Sans 3"/>
              <a:sym typeface="Source Sans 3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p29"/>
          <p:cNvSpPr txBox="1"/>
          <p:nvPr/>
        </p:nvSpPr>
        <p:spPr>
          <a:xfrm>
            <a:off x="259200" y="3709800"/>
            <a:ext cx="3807000" cy="38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b="1" i="1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       </a:t>
            </a:r>
            <a:r>
              <a:rPr lang="en-US" sz="1800" b="1" i="1">
                <a:solidFill>
                  <a:srgbClr val="2A3F4F"/>
                </a:solidFill>
                <a:latin typeface="Source Sans 3"/>
                <a:ea typeface="Source Sans 3"/>
                <a:cs typeface="Source Sans 3"/>
                <a:sym typeface="Source Sans 3"/>
              </a:rPr>
              <a:t>MSc Management Engineering</a:t>
            </a:r>
            <a:r>
              <a:rPr lang="en-US" sz="1800" b="1" i="1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endParaRPr sz="1800" b="1" i="1">
              <a:solidFill>
                <a:srgbClr val="303A43"/>
              </a:solidFill>
              <a:latin typeface="Source Sans 3"/>
              <a:ea typeface="Source Sans 3"/>
              <a:cs typeface="Source Sans 3"/>
              <a:sym typeface="Source Sans 3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Source Sans 3"/>
              <a:buChar char="●"/>
            </a:pPr>
            <a:r>
              <a:rPr lang="en-US" sz="18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Founder &amp; Strategy Lead at Nexus Venture; Co-Founder &amp; Business Lead at Beebad Italia; IPMA certified in Project Management.</a:t>
            </a:r>
            <a:br>
              <a:rPr lang="en-US" sz="18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</a:br>
            <a:endParaRPr sz="1800">
              <a:solidFill>
                <a:schemeClr val="dk1"/>
              </a:solidFill>
              <a:latin typeface="Source Sans 3"/>
              <a:ea typeface="Source Sans 3"/>
              <a:cs typeface="Source Sans 3"/>
              <a:sym typeface="Source Sans 3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Source Sans 3"/>
              <a:buChar char="●"/>
            </a:pPr>
            <a:r>
              <a:rPr lang="en-US" sz="18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Project Management/ Sales &amp; Business Development / Fundraising / Team Building / Startup Operations.</a:t>
            </a:r>
            <a:endParaRPr sz="1800">
              <a:solidFill>
                <a:schemeClr val="dk1"/>
              </a:solidFill>
              <a:latin typeface="Source Sans 3"/>
              <a:ea typeface="Source Sans 3"/>
              <a:cs typeface="Source Sans 3"/>
              <a:sym typeface="Source Sans 3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30"/>
          <p:cNvSpPr/>
          <p:nvPr/>
        </p:nvSpPr>
        <p:spPr>
          <a:xfrm>
            <a:off x="793790" y="330079"/>
            <a:ext cx="675600" cy="379500"/>
          </a:xfrm>
          <a:prstGeom prst="roundRect">
            <a:avLst>
              <a:gd name="adj" fmla="val 40875"/>
            </a:avLst>
          </a:prstGeom>
          <a:noFill/>
          <a:ln w="9525" cap="flat" cmpd="sng">
            <a:solidFill>
              <a:srgbClr val="303A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30"/>
          <p:cNvSpPr/>
          <p:nvPr/>
        </p:nvSpPr>
        <p:spPr>
          <a:xfrm>
            <a:off x="930592" y="402231"/>
            <a:ext cx="402000" cy="2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7037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350"/>
              <a:buFont typeface="Source Sans 3"/>
              <a:buNone/>
            </a:pPr>
            <a:r>
              <a:rPr lang="en-US" sz="1350" b="0" i="0" u="none" strike="noStrike" cap="none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TEAM</a:t>
            </a:r>
            <a:endParaRPr sz="1350" b="0" i="0" u="none" strike="noStrike" cap="none"/>
          </a:p>
        </p:txBody>
      </p:sp>
      <p:sp>
        <p:nvSpPr>
          <p:cNvPr id="423" name="Google Shape;423;p30"/>
          <p:cNvSpPr/>
          <p:nvPr/>
        </p:nvSpPr>
        <p:spPr>
          <a:xfrm>
            <a:off x="793790" y="791446"/>
            <a:ext cx="53871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238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4200"/>
              <a:buFont typeface="IBM Plex Sans"/>
              <a:buNone/>
            </a:pPr>
            <a:r>
              <a:rPr lang="en-US" sz="4400" b="1" i="0" u="none" strike="noStrike" cap="none">
                <a:solidFill>
                  <a:srgbClr val="15191D"/>
                </a:solidFill>
                <a:latin typeface="Roboto"/>
                <a:ea typeface="Roboto"/>
                <a:cs typeface="Roboto"/>
                <a:sym typeface="Roboto"/>
              </a:rPr>
              <a:t>Il Team</a:t>
            </a:r>
            <a:endParaRPr sz="4400" b="1" i="0" u="none" strike="noStrike" cap="none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24" name="Google Shape;424;p30"/>
          <p:cNvSpPr/>
          <p:nvPr/>
        </p:nvSpPr>
        <p:spPr>
          <a:xfrm>
            <a:off x="567475" y="1692500"/>
            <a:ext cx="4357200" cy="3185700"/>
          </a:xfrm>
          <a:prstGeom prst="roundRect">
            <a:avLst>
              <a:gd name="adj" fmla="val 7064"/>
            </a:avLst>
          </a:prstGeom>
          <a:solidFill>
            <a:srgbClr val="F4F6F8"/>
          </a:solidFill>
          <a:ln w="9525" cap="flat" cmpd="sng">
            <a:solidFill>
              <a:srgbClr val="303A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4600" tIns="94600" rIns="94600" bIns="946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30"/>
          <p:cNvSpPr/>
          <p:nvPr/>
        </p:nvSpPr>
        <p:spPr>
          <a:xfrm>
            <a:off x="793801" y="1801184"/>
            <a:ext cx="3735600" cy="3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2173"/>
              <a:buFont typeface="IBM Plex Sans"/>
              <a:buNone/>
            </a:pPr>
            <a:r>
              <a:rPr lang="en-US" sz="2150" b="1">
                <a:solidFill>
                  <a:srgbClr val="303A43"/>
                </a:solidFill>
                <a:latin typeface="IBM Plex Sans"/>
                <a:ea typeface="IBM Plex Sans"/>
                <a:cs typeface="IBM Plex Sans"/>
                <a:sym typeface="IBM Plex Sans"/>
              </a:rPr>
              <a:t>NICOLO SANTANGELÒ </a:t>
            </a:r>
            <a:endParaRPr sz="2150" b="1">
              <a:solidFill>
                <a:srgbClr val="303A43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0" marR="0" lvl="0" indent="0" algn="l" rtl="0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2173"/>
              <a:buFont typeface="IBM Plex Sans"/>
              <a:buNone/>
            </a:pPr>
            <a:r>
              <a:rPr lang="en-US" sz="2150" b="1" i="0" u="none" strike="noStrike" cap="none">
                <a:solidFill>
                  <a:srgbClr val="303A43"/>
                </a:solidFill>
                <a:latin typeface="IBM Plex Sans"/>
                <a:ea typeface="IBM Plex Sans"/>
                <a:cs typeface="IBM Plex Sans"/>
                <a:sym typeface="IBM Plex Sans"/>
              </a:rPr>
              <a:t>CEO</a:t>
            </a:r>
            <a:r>
              <a:rPr lang="en-US" sz="2150" b="1">
                <a:solidFill>
                  <a:srgbClr val="303A43"/>
                </a:solidFill>
                <a:latin typeface="IBM Plex Sans"/>
                <a:ea typeface="IBM Plex Sans"/>
                <a:cs typeface="IBM Plex Sans"/>
                <a:sym typeface="IBM Plex Sans"/>
              </a:rPr>
              <a:t> — </a:t>
            </a:r>
            <a:r>
              <a:rPr lang="en-US" sz="2150" b="1" i="0" u="none" strike="noStrike" cap="none">
                <a:solidFill>
                  <a:srgbClr val="303A43"/>
                </a:solidFill>
                <a:latin typeface="IBM Plex Sans"/>
                <a:ea typeface="IBM Plex Sans"/>
                <a:cs typeface="IBM Plex Sans"/>
                <a:sym typeface="IBM Plex Sans"/>
              </a:rPr>
              <a:t>51% + €</a:t>
            </a:r>
            <a:endParaRPr sz="2150" b="1" i="0" u="none" strike="noStrike" cap="none">
              <a:solidFill>
                <a:srgbClr val="303A43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0" marR="0" lvl="0" indent="0" algn="l" rtl="0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2173"/>
              <a:buFont typeface="IBM Plex Sans"/>
              <a:buNone/>
            </a:pPr>
            <a:endParaRPr sz="1973" b="1">
              <a:solidFill>
                <a:srgbClr val="303A43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0" lvl="0" indent="0" algn="l" rtl="0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2173"/>
              <a:buFont typeface="IBM Plex Sans"/>
              <a:buNone/>
            </a:pPr>
            <a:endParaRPr sz="1973" b="1">
              <a:solidFill>
                <a:srgbClr val="303A43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0" lvl="0" indent="0" algn="l" rtl="0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2173"/>
              <a:buFont typeface="IBM Plex Sans"/>
              <a:buNone/>
            </a:pPr>
            <a:r>
              <a:rPr lang="en-US" sz="1973" b="1">
                <a:solidFill>
                  <a:srgbClr val="303A43"/>
                </a:solidFill>
                <a:latin typeface="IBM Plex Sans"/>
                <a:ea typeface="IBM Plex Sans"/>
                <a:cs typeface="IBM Plex Sans"/>
                <a:sym typeface="IBM Plex Sans"/>
              </a:rPr>
              <a:t> </a:t>
            </a:r>
            <a:endParaRPr sz="1973" b="1">
              <a:solidFill>
                <a:srgbClr val="303A43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0" marR="0" lvl="0" indent="0" algn="l" rtl="0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2173"/>
              <a:buFont typeface="IBM Plex Sans"/>
              <a:buNone/>
            </a:pPr>
            <a:endParaRPr sz="1973" b="1">
              <a:solidFill>
                <a:srgbClr val="303A43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426" name="Google Shape;426;p30"/>
          <p:cNvSpPr/>
          <p:nvPr/>
        </p:nvSpPr>
        <p:spPr>
          <a:xfrm>
            <a:off x="821850" y="2796009"/>
            <a:ext cx="45690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9393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707"/>
              <a:buFont typeface="Source Sans 3"/>
              <a:buNone/>
            </a:pPr>
            <a:r>
              <a:rPr lang="en-US" sz="1850" b="1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Area:</a:t>
            </a:r>
            <a:r>
              <a:rPr lang="en-US" sz="185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 Generale &amp; Commercializzazione</a:t>
            </a:r>
            <a:endParaRPr sz="1850" b="0" i="0" u="none" strike="noStrike" cap="none">
              <a:solidFill>
                <a:schemeClr val="dk1"/>
              </a:solidFill>
            </a:endParaRPr>
          </a:p>
        </p:txBody>
      </p:sp>
      <p:sp>
        <p:nvSpPr>
          <p:cNvPr id="427" name="Google Shape;427;p30"/>
          <p:cNvSpPr/>
          <p:nvPr/>
        </p:nvSpPr>
        <p:spPr>
          <a:xfrm>
            <a:off x="821848" y="3227302"/>
            <a:ext cx="3848400" cy="143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54802" marR="0" lvl="0" indent="-363865" algn="l" rtl="0">
              <a:lnSpc>
                <a:spcPct val="13939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Source Sans 3"/>
              <a:buChar char="•"/>
            </a:pPr>
            <a:r>
              <a:rPr lang="en-US" sz="1850" b="0" i="0" u="none" strike="noStrike" cap="none" dirty="0" err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Gestione</a:t>
            </a:r>
            <a:r>
              <a:rPr lang="en-US" sz="1850" b="0" i="0" u="none" strike="noStrike" cap="none" dirty="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 generale</a:t>
            </a:r>
            <a:endParaRPr sz="1850" b="0" i="0" u="none" strike="noStrike" cap="none" dirty="0">
              <a:solidFill>
                <a:schemeClr val="dk1"/>
              </a:solidFill>
            </a:endParaRPr>
          </a:p>
          <a:p>
            <a:pPr marL="354802" marR="0" lvl="0" indent="-363865" algn="l" rtl="0">
              <a:lnSpc>
                <a:spcPct val="13939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Source Sans 3"/>
              <a:buChar char="•"/>
            </a:pPr>
            <a:r>
              <a:rPr lang="en-US" sz="1850" b="0" i="0" u="none" strike="noStrike" cap="none" dirty="0" err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Commercializzazione</a:t>
            </a:r>
            <a:endParaRPr sz="1850" b="0" i="0" u="none" strike="noStrike" cap="none" dirty="0">
              <a:solidFill>
                <a:schemeClr val="dk1"/>
              </a:solidFill>
            </a:endParaRPr>
          </a:p>
          <a:p>
            <a:pPr marL="354802" marR="0" lvl="0" indent="-363865" algn="l" rtl="0">
              <a:lnSpc>
                <a:spcPct val="13939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Source Sans 3"/>
              <a:buChar char="•"/>
            </a:pPr>
            <a:r>
              <a:rPr lang="en-US" sz="1850" dirty="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Gest. </a:t>
            </a:r>
            <a:r>
              <a:rPr lang="en-US" sz="1850" b="0" i="0" u="none" strike="noStrike" cap="none" dirty="0" err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Risorsa</a:t>
            </a:r>
            <a:r>
              <a:rPr lang="en-US" sz="1850" b="0" i="0" u="none" strike="noStrike" cap="none" dirty="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: Benchmark Analyst</a:t>
            </a:r>
            <a:endParaRPr sz="1850" b="0" i="0" u="none" strike="noStrike" cap="none" dirty="0">
              <a:solidFill>
                <a:schemeClr val="dk1"/>
              </a:solidFill>
            </a:endParaRPr>
          </a:p>
          <a:p>
            <a:pPr marL="354802" marR="0" lvl="0" indent="-363865" algn="l" rtl="0">
              <a:lnSpc>
                <a:spcPct val="13939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Source Sans 3"/>
              <a:buChar char="•"/>
            </a:pPr>
            <a:r>
              <a:rPr lang="en-US" sz="1850" b="0" i="0" u="none" strike="noStrike" cap="none" dirty="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Gest. </a:t>
            </a:r>
            <a:r>
              <a:rPr lang="en-US" sz="1850" b="0" i="0" u="none" strike="noStrike" cap="none" dirty="0" err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Risorsa</a:t>
            </a:r>
            <a:r>
              <a:rPr lang="en-US" sz="1850" b="0" i="0" u="none" strike="noStrike" cap="none" dirty="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: Davina (</a:t>
            </a:r>
            <a:r>
              <a:rPr lang="en-US" sz="1850" b="0" i="0" u="none" strike="noStrike" cap="none" dirty="0" err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operatività</a:t>
            </a:r>
            <a:r>
              <a:rPr lang="en-US" sz="1850" b="0" i="0" u="none" strike="noStrike" cap="none" dirty="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)</a:t>
            </a:r>
            <a:endParaRPr sz="1850" b="0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428" name="Google Shape;428;p30"/>
          <p:cNvSpPr/>
          <p:nvPr/>
        </p:nvSpPr>
        <p:spPr>
          <a:xfrm>
            <a:off x="5136525" y="1692509"/>
            <a:ext cx="4357200" cy="3185700"/>
          </a:xfrm>
          <a:prstGeom prst="roundRect">
            <a:avLst>
              <a:gd name="adj" fmla="val 7064"/>
            </a:avLst>
          </a:prstGeom>
          <a:solidFill>
            <a:srgbClr val="F4F6F8"/>
          </a:solidFill>
          <a:ln w="9525" cap="flat" cmpd="sng">
            <a:solidFill>
              <a:srgbClr val="3F5F7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4600" tIns="94600" rIns="94600" bIns="946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30"/>
          <p:cNvSpPr/>
          <p:nvPr/>
        </p:nvSpPr>
        <p:spPr>
          <a:xfrm>
            <a:off x="5390914" y="1801183"/>
            <a:ext cx="2787000" cy="3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2173"/>
              <a:buFont typeface="IBM Plex Sans"/>
              <a:buNone/>
            </a:pPr>
            <a:r>
              <a:rPr lang="en-US" sz="2173" b="1">
                <a:solidFill>
                  <a:srgbClr val="303A43"/>
                </a:solidFill>
                <a:latin typeface="IBM Plex Sans"/>
                <a:ea typeface="IBM Plex Sans"/>
                <a:cs typeface="IBM Plex Sans"/>
                <a:sym typeface="IBM Plex Sans"/>
              </a:rPr>
              <a:t>RUBEN ABBATTISTA</a:t>
            </a:r>
            <a:endParaRPr sz="2173" b="1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2173"/>
              <a:buFont typeface="IBM Plex Sans"/>
              <a:buNone/>
            </a:pPr>
            <a:r>
              <a:rPr lang="en-US" sz="2173" b="1" i="0" u="none" strike="noStrike" cap="none">
                <a:solidFill>
                  <a:srgbClr val="303A43"/>
                </a:solidFill>
                <a:latin typeface="IBM Plex Sans"/>
                <a:ea typeface="IBM Plex Sans"/>
                <a:cs typeface="IBM Plex Sans"/>
                <a:sym typeface="IBM Plex Sans"/>
              </a:rPr>
              <a:t>CMO — 1</a:t>
            </a:r>
            <a:r>
              <a:rPr lang="en-US" sz="2173" b="1">
                <a:solidFill>
                  <a:srgbClr val="303A43"/>
                </a:solidFill>
                <a:latin typeface="IBM Plex Sans"/>
                <a:ea typeface="IBM Plex Sans"/>
                <a:cs typeface="IBM Plex Sans"/>
                <a:sym typeface="IBM Plex Sans"/>
              </a:rPr>
              <a:t>0</a:t>
            </a:r>
            <a:r>
              <a:rPr lang="en-US" sz="2173" b="1" i="0" u="none" strike="noStrike" cap="none">
                <a:solidFill>
                  <a:srgbClr val="303A43"/>
                </a:solidFill>
                <a:latin typeface="IBM Plex Sans"/>
                <a:ea typeface="IBM Plex Sans"/>
                <a:cs typeface="IBM Plex Sans"/>
                <a:sym typeface="IBM Plex Sans"/>
              </a:rPr>
              <a:t>% </a:t>
            </a:r>
            <a:endParaRPr sz="2173" b="1" i="0" u="none" strike="noStrike" cap="none"/>
          </a:p>
        </p:txBody>
      </p:sp>
      <p:sp>
        <p:nvSpPr>
          <p:cNvPr id="430" name="Google Shape;430;p30"/>
          <p:cNvSpPr/>
          <p:nvPr/>
        </p:nvSpPr>
        <p:spPr>
          <a:xfrm>
            <a:off x="5390914" y="2795998"/>
            <a:ext cx="3848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9393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707"/>
              <a:buFont typeface="Source Sans 3"/>
              <a:buNone/>
            </a:pPr>
            <a:r>
              <a:rPr lang="en-US" sz="1950" b="1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Area:</a:t>
            </a:r>
            <a:r>
              <a:rPr lang="en-US" sz="195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 Comunicazione &amp; Network</a:t>
            </a:r>
            <a:endParaRPr sz="1950" b="0" i="0" u="none" strike="noStrike" cap="none">
              <a:solidFill>
                <a:schemeClr val="dk1"/>
              </a:solidFill>
            </a:endParaRPr>
          </a:p>
        </p:txBody>
      </p:sp>
      <p:sp>
        <p:nvSpPr>
          <p:cNvPr id="431" name="Google Shape;431;p30"/>
          <p:cNvSpPr/>
          <p:nvPr/>
        </p:nvSpPr>
        <p:spPr>
          <a:xfrm>
            <a:off x="5390914" y="3227302"/>
            <a:ext cx="3848400" cy="6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54802" marR="0" lvl="0" indent="-370215" algn="l" rtl="0">
              <a:lnSpc>
                <a:spcPct val="13939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50"/>
              <a:buFont typeface="Source Sans 3"/>
              <a:buChar char="•"/>
            </a:pPr>
            <a:r>
              <a:rPr lang="en-US" sz="195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Mentor comunicazione</a:t>
            </a:r>
            <a:endParaRPr sz="1950" b="0" i="0" u="none" strike="noStrike" cap="none">
              <a:solidFill>
                <a:schemeClr val="dk1"/>
              </a:solidFill>
            </a:endParaRPr>
          </a:p>
          <a:p>
            <a:pPr marL="354802" marR="0" lvl="0" indent="-370215" algn="l" rtl="0">
              <a:lnSpc>
                <a:spcPct val="13939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50"/>
              <a:buFont typeface="Source Sans 3"/>
              <a:buChar char="•"/>
            </a:pPr>
            <a:r>
              <a:rPr lang="en-US" sz="195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Network &amp; credibility</a:t>
            </a:r>
            <a:endParaRPr sz="1950" b="0" i="0" u="none" strike="noStrike" cap="none">
              <a:solidFill>
                <a:schemeClr val="dk1"/>
              </a:solidFill>
            </a:endParaRPr>
          </a:p>
        </p:txBody>
      </p:sp>
      <p:sp>
        <p:nvSpPr>
          <p:cNvPr id="432" name="Google Shape;432;p30"/>
          <p:cNvSpPr/>
          <p:nvPr/>
        </p:nvSpPr>
        <p:spPr>
          <a:xfrm>
            <a:off x="9705575" y="1692509"/>
            <a:ext cx="4357200" cy="3185700"/>
          </a:xfrm>
          <a:prstGeom prst="roundRect">
            <a:avLst>
              <a:gd name="adj" fmla="val 7064"/>
            </a:avLst>
          </a:prstGeom>
          <a:solidFill>
            <a:srgbClr val="F4F6F8"/>
          </a:solidFill>
          <a:ln w="9525" cap="flat" cmpd="sng">
            <a:solidFill>
              <a:srgbClr val="303A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4600" tIns="94600" rIns="94600" bIns="94600" anchor="ctr" anchorCtr="0">
            <a:noAutofit/>
          </a:bodyPr>
          <a:lstStyle/>
          <a:p>
            <a:pPr marL="0" lvl="0" indent="0" algn="l" rtl="0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73" b="1">
              <a:solidFill>
                <a:srgbClr val="303A43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0" lvl="0" indent="0" algn="l" rtl="0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30"/>
          <p:cNvSpPr/>
          <p:nvPr/>
        </p:nvSpPr>
        <p:spPr>
          <a:xfrm>
            <a:off x="9959974" y="1801184"/>
            <a:ext cx="3472800" cy="3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2173"/>
              <a:buFont typeface="IBM Plex Sans"/>
              <a:buNone/>
            </a:pPr>
            <a:r>
              <a:rPr lang="en-US" sz="2173" b="1">
                <a:solidFill>
                  <a:srgbClr val="303A43"/>
                </a:solidFill>
                <a:latin typeface="IBM Plex Sans"/>
                <a:ea typeface="IBM Plex Sans"/>
                <a:cs typeface="IBM Plex Sans"/>
                <a:sym typeface="IBM Plex Sans"/>
              </a:rPr>
              <a:t>GABRIELE TIBONI</a:t>
            </a:r>
            <a:endParaRPr sz="2173" b="1">
              <a:solidFill>
                <a:srgbClr val="303A43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0" lvl="0" indent="0" algn="l" rtl="0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2173"/>
              <a:buFont typeface="IBM Plex Sans"/>
              <a:buNone/>
            </a:pPr>
            <a:r>
              <a:rPr lang="en-US" sz="2173" b="1">
                <a:solidFill>
                  <a:srgbClr val="303A43"/>
                </a:solidFill>
                <a:latin typeface="IBM Plex Sans"/>
                <a:ea typeface="IBM Plex Sans"/>
                <a:cs typeface="IBM Plex Sans"/>
                <a:sym typeface="IBM Plex Sans"/>
              </a:rPr>
              <a:t>CTO — 10% </a:t>
            </a:r>
            <a:endParaRPr sz="2173" b="1" i="0" u="none" strike="noStrike" cap="none"/>
          </a:p>
        </p:txBody>
      </p:sp>
      <p:sp>
        <p:nvSpPr>
          <p:cNvPr id="434" name="Google Shape;434;p30"/>
          <p:cNvSpPr/>
          <p:nvPr/>
        </p:nvSpPr>
        <p:spPr>
          <a:xfrm>
            <a:off x="9959979" y="2795998"/>
            <a:ext cx="38484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9393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707"/>
              <a:buFont typeface="Source Sans 3"/>
              <a:buNone/>
            </a:pPr>
            <a:r>
              <a:rPr lang="en-US" sz="1950" b="1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Area:</a:t>
            </a:r>
            <a:r>
              <a:rPr lang="en-US" sz="195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 Tecnica</a:t>
            </a:r>
            <a:br>
              <a:rPr lang="en-US" sz="195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</a:br>
            <a:endParaRPr sz="1950" b="0" i="0" u="none" strike="noStrike" cap="none">
              <a:solidFill>
                <a:schemeClr val="dk1"/>
              </a:solidFill>
            </a:endParaRPr>
          </a:p>
        </p:txBody>
      </p:sp>
      <p:sp>
        <p:nvSpPr>
          <p:cNvPr id="435" name="Google Shape;435;p30"/>
          <p:cNvSpPr/>
          <p:nvPr/>
        </p:nvSpPr>
        <p:spPr>
          <a:xfrm>
            <a:off x="9888225" y="3100201"/>
            <a:ext cx="3848400" cy="844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54802" marR="0" lvl="0" indent="-370215" algn="l" rtl="0">
              <a:lnSpc>
                <a:spcPct val="13939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50"/>
              <a:buFont typeface="Source Sans 3"/>
              <a:buChar char="•"/>
            </a:pPr>
            <a:r>
              <a:rPr lang="en-US" sz="1950" dirty="0" err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Ideazione</a:t>
            </a:r>
            <a:r>
              <a:rPr lang="en-US" sz="1950" dirty="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 e </a:t>
            </a:r>
            <a:r>
              <a:rPr lang="en-US" sz="1950" dirty="0" err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progettazione</a:t>
            </a:r>
            <a:endParaRPr lang="en-US" sz="1950" dirty="0">
              <a:solidFill>
                <a:schemeClr val="dk1"/>
              </a:solidFill>
              <a:latin typeface="Source Sans 3"/>
              <a:ea typeface="Source Sans 3"/>
              <a:cs typeface="Source Sans 3"/>
              <a:sym typeface="Source Sans 3"/>
            </a:endParaRPr>
          </a:p>
          <a:p>
            <a:pPr marL="354802" indent="-370215">
              <a:lnSpc>
                <a:spcPct val="139393"/>
              </a:lnSpc>
              <a:buClr>
                <a:schemeClr val="dk1"/>
              </a:buClr>
              <a:buSzPts val="1950"/>
              <a:buFont typeface="Source Sans 3"/>
              <a:buChar char="•"/>
            </a:pPr>
            <a:r>
              <a:rPr lang="en-US" sz="1950" b="0" i="0" u="none" strike="noStrike" cap="none" dirty="0" err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Gestione</a:t>
            </a:r>
            <a:r>
              <a:rPr lang="en-US" sz="1950" b="0" i="0" u="none" strike="noStrike" cap="none" dirty="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950" dirty="0" err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r</a:t>
            </a:r>
            <a:r>
              <a:rPr lang="en-US" sz="1950" b="0" i="0" u="none" strike="noStrike" cap="none" dirty="0" err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isorsa</a:t>
            </a:r>
            <a:r>
              <a:rPr lang="en-US" sz="1950" b="0" i="0" u="none" strike="noStrike" cap="none" dirty="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: ML Engineering</a:t>
            </a:r>
          </a:p>
          <a:p>
            <a:pPr marL="354802" marR="0" lvl="0" indent="-370215" algn="l" rtl="0">
              <a:lnSpc>
                <a:spcPct val="13939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50"/>
              <a:buFont typeface="Source Sans 3"/>
              <a:buChar char="•"/>
            </a:pPr>
            <a:endParaRPr lang="en-US" sz="1950" dirty="0">
              <a:solidFill>
                <a:schemeClr val="dk1"/>
              </a:solidFill>
              <a:latin typeface="Source Sans 3"/>
              <a:ea typeface="Source Sans 3"/>
              <a:cs typeface="Source Sans 3"/>
              <a:sym typeface="Source Sans 3"/>
            </a:endParaRPr>
          </a:p>
          <a:p>
            <a:pPr marL="354802" marR="0" lvl="0" indent="-370215" algn="l" rtl="0">
              <a:lnSpc>
                <a:spcPct val="13939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50"/>
              <a:buFont typeface="Source Sans 3"/>
              <a:buChar char="•"/>
            </a:pPr>
            <a:endParaRPr lang="en-US" sz="1950" b="0" i="0" u="none" strike="noStrike" cap="none" dirty="0">
              <a:solidFill>
                <a:schemeClr val="dk1"/>
              </a:solidFill>
              <a:latin typeface="Source Sans 3"/>
              <a:ea typeface="Source Sans 3"/>
              <a:cs typeface="Source Sans 3"/>
              <a:sym typeface="Source Sans 3"/>
            </a:endParaRPr>
          </a:p>
          <a:p>
            <a:pPr marL="354802" marR="0" lvl="0" indent="-370215" algn="l" rtl="0">
              <a:lnSpc>
                <a:spcPct val="13939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50"/>
              <a:buFont typeface="Source Sans 3"/>
              <a:buChar char="•"/>
            </a:pPr>
            <a:endParaRPr sz="1950" b="0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436" name="Google Shape;436;p30"/>
          <p:cNvSpPr/>
          <p:nvPr/>
        </p:nvSpPr>
        <p:spPr>
          <a:xfrm>
            <a:off x="567450" y="5132758"/>
            <a:ext cx="13495500" cy="2462400"/>
          </a:xfrm>
          <a:prstGeom prst="roundRect">
            <a:avLst>
              <a:gd name="adj" fmla="val 8149"/>
            </a:avLst>
          </a:prstGeom>
          <a:solidFill>
            <a:srgbClr val="F4F6F8"/>
          </a:solidFill>
          <a:ln w="9525" cap="flat" cmpd="sng">
            <a:solidFill>
              <a:srgbClr val="6B747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4600" tIns="94600" rIns="94600" bIns="946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49"/>
          </a:p>
        </p:txBody>
      </p:sp>
      <p:sp>
        <p:nvSpPr>
          <p:cNvPr id="437" name="Google Shape;437;p30"/>
          <p:cNvSpPr/>
          <p:nvPr/>
        </p:nvSpPr>
        <p:spPr>
          <a:xfrm>
            <a:off x="821848" y="5387156"/>
            <a:ext cx="2787000" cy="3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2173"/>
              <a:buFont typeface="IBM Plex Sans"/>
              <a:buNone/>
            </a:pPr>
            <a:r>
              <a:rPr lang="en-US" sz="2173" b="1">
                <a:solidFill>
                  <a:srgbClr val="303A43"/>
                </a:solidFill>
                <a:latin typeface="IBM Plex Sans"/>
                <a:ea typeface="IBM Plex Sans"/>
                <a:cs typeface="IBM Plex Sans"/>
                <a:sym typeface="IBM Plex Sans"/>
              </a:rPr>
              <a:t>INVESTITORI</a:t>
            </a:r>
            <a:r>
              <a:rPr lang="en-US" sz="2173" b="1" i="0" u="none" strike="noStrike" cap="none">
                <a:solidFill>
                  <a:srgbClr val="303A43"/>
                </a:solidFill>
                <a:latin typeface="IBM Plex Sans"/>
                <a:ea typeface="IBM Plex Sans"/>
                <a:cs typeface="IBM Plex Sans"/>
                <a:sym typeface="IBM Plex Sans"/>
              </a:rPr>
              <a:t> — 20%</a:t>
            </a:r>
            <a:endParaRPr sz="2173" b="1" i="0" u="none" strike="noStrike" cap="none"/>
          </a:p>
        </p:txBody>
      </p:sp>
      <p:sp>
        <p:nvSpPr>
          <p:cNvPr id="438" name="Google Shape;438;p30"/>
          <p:cNvSpPr/>
          <p:nvPr/>
        </p:nvSpPr>
        <p:spPr>
          <a:xfrm>
            <a:off x="821848" y="5848521"/>
            <a:ext cx="129867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9393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707"/>
              <a:buFont typeface="Source Sans 3"/>
              <a:buNone/>
            </a:pPr>
            <a:r>
              <a:rPr lang="en-US" sz="1950" b="1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Area:</a:t>
            </a:r>
            <a:r>
              <a:rPr lang="en-US" sz="195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 Finanziamento + Network commercializzazione</a:t>
            </a:r>
            <a:endParaRPr sz="1950" b="0" i="0" u="none" strike="noStrike" cap="none">
              <a:solidFill>
                <a:schemeClr val="dk1"/>
              </a:solidFill>
            </a:endParaRPr>
          </a:p>
        </p:txBody>
      </p:sp>
      <p:sp>
        <p:nvSpPr>
          <p:cNvPr id="439" name="Google Shape;439;p30"/>
          <p:cNvSpPr/>
          <p:nvPr/>
        </p:nvSpPr>
        <p:spPr>
          <a:xfrm>
            <a:off x="821848" y="6279826"/>
            <a:ext cx="12986700" cy="106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54802" marR="0" lvl="0" indent="-370215" algn="l" rtl="0">
              <a:lnSpc>
                <a:spcPct val="13939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50"/>
              <a:buFont typeface="Source Sans 3"/>
              <a:buChar char="•"/>
            </a:pPr>
            <a:r>
              <a:rPr lang="en-US" sz="195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Liquidità</a:t>
            </a:r>
            <a:endParaRPr sz="1950" b="0" i="0" u="none" strike="noStrike" cap="none">
              <a:solidFill>
                <a:schemeClr val="dk1"/>
              </a:solidFill>
            </a:endParaRPr>
          </a:p>
          <a:p>
            <a:pPr marL="354802" marR="0" lvl="0" indent="-370215" algn="l" rtl="0">
              <a:lnSpc>
                <a:spcPct val="13939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50"/>
              <a:buFont typeface="Source Sans 3"/>
              <a:buChar char="•"/>
            </a:pPr>
            <a:r>
              <a:rPr lang="en-US" sz="195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Smart money</a:t>
            </a:r>
            <a:endParaRPr sz="1950" b="0" i="0" u="none" strike="noStrike" cap="none">
              <a:solidFill>
                <a:schemeClr val="dk1"/>
              </a:solidFill>
            </a:endParaRPr>
          </a:p>
          <a:p>
            <a:pPr marL="354802" marR="0" lvl="0" indent="-370215" algn="l" rtl="0">
              <a:lnSpc>
                <a:spcPct val="13939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50"/>
              <a:buFont typeface="Source Sans 3"/>
              <a:buChar char="•"/>
            </a:pPr>
            <a:r>
              <a:rPr lang="en-US" sz="195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Network &amp; credibility</a:t>
            </a:r>
            <a:endParaRPr sz="1950" b="0" i="0" u="none" strike="noStrike" cap="none">
              <a:solidFill>
                <a:schemeClr val="dk1"/>
              </a:solidFill>
            </a:endParaRPr>
          </a:p>
        </p:txBody>
      </p:sp>
      <p:sp>
        <p:nvSpPr>
          <p:cNvPr id="440" name="Google Shape;440;p30"/>
          <p:cNvSpPr txBox="1"/>
          <p:nvPr/>
        </p:nvSpPr>
        <p:spPr>
          <a:xfrm>
            <a:off x="9960000" y="3944269"/>
            <a:ext cx="3520800" cy="7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dirty="0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ML  ENGINEER—  9% + €</a:t>
            </a:r>
            <a:endParaRPr sz="1700" b="1" dirty="0">
              <a:solidFill>
                <a:srgbClr val="15191D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354802" lvl="0" indent="-370215" algn="l" rtl="0">
              <a:lnSpc>
                <a:spcPct val="13939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50"/>
              <a:buFont typeface="Source Sans 3"/>
              <a:buChar char="•"/>
            </a:pPr>
            <a:r>
              <a:rPr lang="en-US" sz="1950" dirty="0" err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Operatività</a:t>
            </a:r>
            <a:endParaRPr sz="1873" b="1" dirty="0">
              <a:solidFill>
                <a:srgbClr val="303A43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69;p16"/>
          <p:cNvGrpSpPr/>
          <p:nvPr/>
        </p:nvGrpSpPr>
        <p:grpSpPr>
          <a:xfrm>
            <a:off x="793790" y="1454075"/>
            <a:ext cx="13042800" cy="1111675"/>
            <a:chOff x="793790" y="1454075"/>
            <a:chExt cx="13042800" cy="1111675"/>
          </a:xfrm>
        </p:grpSpPr>
        <p:sp>
          <p:nvSpPr>
            <p:cNvPr id="70" name="Google Shape;70;p16"/>
            <p:cNvSpPr/>
            <p:nvPr/>
          </p:nvSpPr>
          <p:spPr>
            <a:xfrm>
              <a:off x="793790" y="2106751"/>
              <a:ext cx="13042800" cy="31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42857"/>
                </a:lnSpc>
                <a:spcBef>
                  <a:spcPts val="0"/>
                </a:spcBef>
                <a:spcAft>
                  <a:spcPts val="0"/>
                </a:spcAft>
                <a:buSzPts val="1750"/>
                <a:buFont typeface="Arial"/>
                <a:buNone/>
              </a:pPr>
              <a:endParaRPr sz="1750" b="0" i="0" u="none" strike="noStrike" cap="none"/>
            </a:p>
          </p:txBody>
        </p:sp>
        <p:sp>
          <p:nvSpPr>
            <p:cNvPr id="71" name="Google Shape;71;p16"/>
            <p:cNvSpPr/>
            <p:nvPr/>
          </p:nvSpPr>
          <p:spPr>
            <a:xfrm>
              <a:off x="793800" y="1454075"/>
              <a:ext cx="5670600" cy="91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0224"/>
                </a:lnSpc>
                <a:spcBef>
                  <a:spcPts val="0"/>
                </a:spcBef>
                <a:spcAft>
                  <a:spcPts val="0"/>
                </a:spcAft>
                <a:buClr>
                  <a:srgbClr val="15191D"/>
                </a:buClr>
                <a:buSzPts val="4450"/>
                <a:buFont typeface="IBM Plex Sans"/>
                <a:buNone/>
              </a:pPr>
              <a:r>
                <a:rPr lang="en-US" sz="4400" b="1" i="0" u="none" strike="noStrike" cap="none">
                  <a:solidFill>
                    <a:srgbClr val="15191D"/>
                  </a:solidFill>
                  <a:latin typeface="Roboto"/>
                  <a:ea typeface="Roboto"/>
                  <a:cs typeface="Roboto"/>
                  <a:sym typeface="Roboto"/>
                </a:rPr>
                <a:t>Problem:</a:t>
              </a:r>
              <a:endParaRPr sz="4400" b="1" i="0" u="none" strike="noStrike" cap="none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2" name="Google Shape;72;p16"/>
            <p:cNvSpPr/>
            <p:nvPr/>
          </p:nvSpPr>
          <p:spPr>
            <a:xfrm>
              <a:off x="793800" y="2106750"/>
              <a:ext cx="6512100" cy="45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0454"/>
                </a:lnSpc>
                <a:spcBef>
                  <a:spcPts val="0"/>
                </a:spcBef>
                <a:spcAft>
                  <a:spcPts val="0"/>
                </a:spcAft>
                <a:buClr>
                  <a:srgbClr val="303A43"/>
                </a:buClr>
                <a:buSzPts val="2200"/>
                <a:buFont typeface="IBM Plex Sans"/>
                <a:buNone/>
              </a:pPr>
              <a:r>
                <a:rPr lang="en-US" sz="2200" i="1" u="none" strike="noStrike" cap="none">
                  <a:solidFill>
                    <a:srgbClr val="303A43"/>
                  </a:solidFill>
                  <a:latin typeface="Roboto"/>
                  <a:ea typeface="Roboto"/>
                  <a:cs typeface="Roboto"/>
                  <a:sym typeface="Roboto"/>
                </a:rPr>
                <a:t>Accelerators operate on unstructured startup data</a:t>
              </a:r>
              <a:endParaRPr sz="2200" i="0" u="none" strike="noStrike" cap="none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3" name="Google Shape;73;p16"/>
          <p:cNvGrpSpPr/>
          <p:nvPr/>
        </p:nvGrpSpPr>
        <p:grpSpPr>
          <a:xfrm>
            <a:off x="793800" y="2758553"/>
            <a:ext cx="4196400" cy="3182100"/>
            <a:chOff x="793800" y="2758553"/>
            <a:chExt cx="4196400" cy="3182100"/>
          </a:xfrm>
        </p:grpSpPr>
        <p:sp>
          <p:nvSpPr>
            <p:cNvPr id="74" name="Google Shape;74;p16"/>
            <p:cNvSpPr/>
            <p:nvPr/>
          </p:nvSpPr>
          <p:spPr>
            <a:xfrm>
              <a:off x="793800" y="2758553"/>
              <a:ext cx="4196400" cy="3182100"/>
            </a:xfrm>
            <a:prstGeom prst="roundRect">
              <a:avLst>
                <a:gd name="adj" fmla="val 8655"/>
              </a:avLst>
            </a:prstGeom>
            <a:solidFill>
              <a:srgbClr val="303A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16"/>
            <p:cNvSpPr/>
            <p:nvPr/>
          </p:nvSpPr>
          <p:spPr>
            <a:xfrm>
              <a:off x="1020614" y="3064582"/>
              <a:ext cx="2835300" cy="45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0454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IBM Plex Sans"/>
                <a:buNone/>
              </a:pPr>
              <a:r>
                <a:rPr lang="en-US" sz="2200" b="0" i="0" u="none" strike="noStrike" cap="none">
                  <a:solidFill>
                    <a:srgbClr val="FFFFFF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Input Chaos</a:t>
              </a:r>
              <a:endParaRPr sz="2200" b="0" i="0" u="none" strike="noStrike" cap="none"/>
            </a:p>
          </p:txBody>
        </p:sp>
        <p:sp>
          <p:nvSpPr>
            <p:cNvPr id="76" name="Google Shape;76;p16"/>
            <p:cNvSpPr/>
            <p:nvPr/>
          </p:nvSpPr>
          <p:spPr>
            <a:xfrm>
              <a:off x="1020614" y="3707164"/>
              <a:ext cx="3742800" cy="149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342900" marR="0" lvl="0" indent="-355600" algn="l" rtl="0">
                <a:lnSpc>
                  <a:spcPct val="142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950"/>
                <a:buFont typeface="Source Sans 3"/>
                <a:buChar char="•"/>
              </a:pPr>
              <a:r>
                <a:rPr lang="en-US" sz="1950" b="0" i="0" u="none" strike="noStrike" cap="none">
                  <a:solidFill>
                    <a:srgbClr val="FFFFFF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Unstructured input startup data</a:t>
              </a:r>
              <a:endParaRPr sz="1950" b="0" i="0" u="none" strike="noStrike" cap="none"/>
            </a:p>
            <a:p>
              <a:pPr marL="342900" marR="0" lvl="0" indent="-355600" algn="l" rtl="0">
                <a:lnSpc>
                  <a:spcPct val="142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950"/>
                <a:buFont typeface="Source Sans 3"/>
                <a:buChar char="•"/>
              </a:pPr>
              <a:r>
                <a:rPr lang="en-US" sz="1950" b="0" i="0" u="none" strike="noStrike" cap="none">
                  <a:solidFill>
                    <a:srgbClr val="FFFFFF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Inconsistent </a:t>
              </a:r>
              <a:r>
                <a:rPr lang="en-US" sz="1950">
                  <a:solidFill>
                    <a:srgbClr val="FFFFFF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data</a:t>
              </a:r>
              <a:endParaRPr sz="1950" b="0" i="0" u="none" strike="noStrike" cap="none"/>
            </a:p>
            <a:p>
              <a:pPr marL="342900" marR="0" lvl="0" indent="-355600" algn="l" rtl="0">
                <a:lnSpc>
                  <a:spcPct val="142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950"/>
                <a:buFont typeface="Source Sans 3"/>
                <a:buChar char="•"/>
              </a:pPr>
              <a:r>
                <a:rPr lang="en-US" sz="1950">
                  <a:solidFill>
                    <a:srgbClr val="FFFFFF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Fragmented input startup data</a:t>
              </a:r>
              <a:endParaRPr sz="1950" b="0" i="0" u="none" strike="noStrike" cap="none"/>
            </a:p>
          </p:txBody>
        </p:sp>
      </p:grpSp>
      <p:grpSp>
        <p:nvGrpSpPr>
          <p:cNvPr id="77" name="Google Shape;77;p16"/>
          <p:cNvGrpSpPr/>
          <p:nvPr/>
        </p:nvGrpSpPr>
        <p:grpSpPr>
          <a:xfrm>
            <a:off x="5216965" y="2758553"/>
            <a:ext cx="4196400" cy="3182100"/>
            <a:chOff x="5216965" y="2758553"/>
            <a:chExt cx="4196400" cy="3182100"/>
          </a:xfrm>
        </p:grpSpPr>
        <p:sp>
          <p:nvSpPr>
            <p:cNvPr id="78" name="Google Shape;78;p16"/>
            <p:cNvSpPr/>
            <p:nvPr/>
          </p:nvSpPr>
          <p:spPr>
            <a:xfrm>
              <a:off x="5216965" y="2758553"/>
              <a:ext cx="4196400" cy="3182100"/>
            </a:xfrm>
            <a:prstGeom prst="roundRect">
              <a:avLst>
                <a:gd name="adj" fmla="val 8655"/>
              </a:avLst>
            </a:prstGeom>
            <a:solidFill>
              <a:srgbClr val="3F5F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16"/>
            <p:cNvSpPr/>
            <p:nvPr/>
          </p:nvSpPr>
          <p:spPr>
            <a:xfrm>
              <a:off x="5443779" y="3064582"/>
              <a:ext cx="2835300" cy="45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0454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IBM Plex Sans"/>
                <a:buNone/>
              </a:pPr>
              <a:r>
                <a:rPr lang="en-US" sz="2200" b="0" i="0" u="none" strike="noStrike" cap="none">
                  <a:solidFill>
                    <a:srgbClr val="FFFFFF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Time Inefficiency</a:t>
              </a:r>
              <a:endParaRPr sz="2200" b="0" i="0" u="none" strike="noStrike" cap="none"/>
            </a:p>
          </p:txBody>
        </p:sp>
        <p:sp>
          <p:nvSpPr>
            <p:cNvPr id="80" name="Google Shape;80;p16"/>
            <p:cNvSpPr/>
            <p:nvPr/>
          </p:nvSpPr>
          <p:spPr>
            <a:xfrm>
              <a:off x="5443779" y="3707164"/>
              <a:ext cx="3742800" cy="1499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342900" marR="0" lvl="0" indent="-355600" algn="l" rtl="0">
                <a:lnSpc>
                  <a:spcPct val="142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950"/>
                <a:buFont typeface="Source Sans 3"/>
                <a:buChar char="•"/>
              </a:pPr>
              <a:r>
                <a:rPr lang="en-US" sz="1950" b="0" i="0" u="none" strike="noStrike" cap="none">
                  <a:solidFill>
                    <a:srgbClr val="FFFFFF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Long discovery calls</a:t>
              </a:r>
              <a:endParaRPr sz="1950" b="0" i="0" u="none" strike="noStrike" cap="none"/>
            </a:p>
            <a:p>
              <a:pPr marL="342900" marR="0" lvl="0" indent="-355600" algn="l" rtl="0">
                <a:lnSpc>
                  <a:spcPct val="142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950"/>
                <a:buFont typeface="Source Sans 3"/>
                <a:buChar char="•"/>
              </a:pPr>
              <a:r>
                <a:rPr lang="en-US" sz="1950" b="0" i="0" u="none" strike="noStrike" cap="none">
                  <a:solidFill>
                    <a:srgbClr val="FFFFFF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Manual analysis and productio</a:t>
              </a:r>
              <a:r>
                <a:rPr lang="en-US" sz="1950">
                  <a:solidFill>
                    <a:srgbClr val="FFFFFF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n</a:t>
              </a:r>
              <a:endParaRPr sz="1950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endParaRPr>
            </a:p>
            <a:p>
              <a:pPr marL="342900" marR="0" lvl="0" indent="-355600" algn="l" rtl="0">
                <a:lnSpc>
                  <a:spcPct val="142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950"/>
                <a:buFont typeface="Source Sans 3"/>
                <a:buChar char="•"/>
              </a:pPr>
              <a:r>
                <a:rPr lang="en-US" sz="1950">
                  <a:solidFill>
                    <a:schemeClr val="lt1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Disconnected AI tools (no centrality workflow) </a:t>
              </a:r>
              <a:r>
                <a:rPr lang="en-US" sz="1950">
                  <a:solidFill>
                    <a:srgbClr val="FFFFFF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 </a:t>
              </a:r>
              <a:endParaRPr sz="1950" b="0" i="0" u="none" strike="noStrike" cap="none"/>
            </a:p>
            <a:p>
              <a:pPr marL="342900" marR="0" lvl="0" indent="-355600" algn="l" rtl="0">
                <a:lnSpc>
                  <a:spcPct val="142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950"/>
                <a:buFont typeface="Source Sans 3"/>
                <a:buChar char="•"/>
              </a:pPr>
              <a:r>
                <a:rPr lang="en-US" sz="1950" b="0" i="0" u="none" strike="noStrike" cap="none">
                  <a:solidFill>
                    <a:srgbClr val="FFFFFF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Repeated work across startups</a:t>
              </a:r>
              <a:endParaRPr sz="1950" b="0" i="0" u="none" strike="noStrike" cap="none"/>
            </a:p>
          </p:txBody>
        </p:sp>
      </p:grpSp>
      <p:grpSp>
        <p:nvGrpSpPr>
          <p:cNvPr id="81" name="Google Shape;81;p16"/>
          <p:cNvGrpSpPr/>
          <p:nvPr/>
        </p:nvGrpSpPr>
        <p:grpSpPr>
          <a:xfrm>
            <a:off x="9640129" y="2758553"/>
            <a:ext cx="4196400" cy="3182100"/>
            <a:chOff x="9640129" y="2758553"/>
            <a:chExt cx="4196400" cy="3182100"/>
          </a:xfrm>
        </p:grpSpPr>
        <p:sp>
          <p:nvSpPr>
            <p:cNvPr id="82" name="Google Shape;82;p16"/>
            <p:cNvSpPr/>
            <p:nvPr/>
          </p:nvSpPr>
          <p:spPr>
            <a:xfrm>
              <a:off x="9640129" y="2758553"/>
              <a:ext cx="4196400" cy="3182100"/>
            </a:xfrm>
            <a:prstGeom prst="roundRect">
              <a:avLst>
                <a:gd name="adj" fmla="val 8655"/>
              </a:avLst>
            </a:prstGeom>
            <a:solidFill>
              <a:srgbClr val="B8BD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16"/>
            <p:cNvSpPr/>
            <p:nvPr/>
          </p:nvSpPr>
          <p:spPr>
            <a:xfrm>
              <a:off x="9866943" y="3064582"/>
              <a:ext cx="2835300" cy="45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045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200"/>
                <a:buFont typeface="IBM Plex Sans"/>
                <a:buNone/>
              </a:pPr>
              <a:r>
                <a:rPr lang="en-US" sz="2200" b="0" i="0" u="none" strike="noStrike" cap="none">
                  <a:solidFill>
                    <a:srgbClr val="000000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Economic Limitation</a:t>
              </a:r>
              <a:endParaRPr sz="2200" b="0" i="0" u="none" strike="noStrike" cap="none"/>
            </a:p>
          </p:txBody>
        </p:sp>
        <p:sp>
          <p:nvSpPr>
            <p:cNvPr id="84" name="Google Shape;84;p16"/>
            <p:cNvSpPr/>
            <p:nvPr/>
          </p:nvSpPr>
          <p:spPr>
            <a:xfrm>
              <a:off x="9866943" y="3707164"/>
              <a:ext cx="3742800" cy="192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342900" marR="0" lvl="0" indent="-355600" algn="l" rtl="0">
                <a:lnSpc>
                  <a:spcPct val="142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50"/>
                <a:buFont typeface="Source Sans 3"/>
                <a:buChar char="•"/>
              </a:pPr>
              <a:r>
                <a:rPr lang="en-US" sz="1950" b="0" i="0" u="none" strike="noStrike" cap="none">
                  <a:solidFill>
                    <a:srgbClr val="000000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High dependency on senior time</a:t>
              </a:r>
              <a:endParaRPr sz="1950" b="0" i="0" u="none" strike="noStrike" cap="none"/>
            </a:p>
            <a:p>
              <a:pPr marL="342900" marR="0" lvl="0" indent="-355600" algn="l" rtl="0">
                <a:lnSpc>
                  <a:spcPct val="142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50"/>
                <a:buFont typeface="Source Sans 3"/>
                <a:buChar char="•"/>
              </a:pPr>
              <a:r>
                <a:rPr lang="en-US" sz="1950" b="0" i="0" u="none" strike="noStrike" cap="none">
                  <a:solidFill>
                    <a:srgbClr val="000000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High internal cost per startup</a:t>
              </a:r>
              <a:endParaRPr sz="1950" b="0" i="0" u="none" strike="noStrike" cap="none"/>
            </a:p>
            <a:p>
              <a:pPr marL="342900" marR="0" lvl="0" indent="-355600" algn="l" rtl="0">
                <a:lnSpc>
                  <a:spcPct val="142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50"/>
                <a:buFont typeface="Source Sans 3"/>
                <a:buChar char="•"/>
              </a:pPr>
              <a:r>
                <a:rPr lang="en-US" sz="1950" b="0" i="0" u="none" strike="noStrike" cap="none">
                  <a:solidFill>
                    <a:srgbClr val="000000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Limited number of startups managed</a:t>
              </a:r>
              <a:endParaRPr sz="1950" b="0" i="0" u="none" strike="noStrike" cap="none"/>
            </a:p>
          </p:txBody>
        </p:sp>
      </p:grpSp>
      <p:grpSp>
        <p:nvGrpSpPr>
          <p:cNvPr id="85" name="Google Shape;85;p16"/>
          <p:cNvGrpSpPr/>
          <p:nvPr/>
        </p:nvGrpSpPr>
        <p:grpSpPr>
          <a:xfrm>
            <a:off x="793800" y="6285201"/>
            <a:ext cx="13042800" cy="1239300"/>
            <a:chOff x="793800" y="6285201"/>
            <a:chExt cx="13042800" cy="1239300"/>
          </a:xfrm>
        </p:grpSpPr>
        <p:sp>
          <p:nvSpPr>
            <p:cNvPr id="86" name="Google Shape;86;p16"/>
            <p:cNvSpPr/>
            <p:nvPr/>
          </p:nvSpPr>
          <p:spPr>
            <a:xfrm>
              <a:off x="793800" y="6285201"/>
              <a:ext cx="13042800" cy="1239300"/>
            </a:xfrm>
            <a:prstGeom prst="roundRect">
              <a:avLst>
                <a:gd name="adj" fmla="val 22227"/>
              </a:avLst>
            </a:prstGeom>
            <a:solidFill>
              <a:srgbClr val="D2D9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87" name="Google Shape;87;p16" descr="preencoded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54752" y="6782675"/>
              <a:ext cx="323500" cy="3060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8" name="Google Shape;88;p16"/>
            <p:cNvSpPr/>
            <p:nvPr/>
          </p:nvSpPr>
          <p:spPr>
            <a:xfrm>
              <a:off x="1530840" y="6782673"/>
              <a:ext cx="12078900" cy="42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42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50"/>
                <a:buFont typeface="Source Sans 3"/>
                <a:buNone/>
              </a:pPr>
              <a:r>
                <a:rPr lang="en-US" sz="1950" b="0" i="0" u="none" strike="noStrike" cap="none">
                  <a:solidFill>
                    <a:srgbClr val="000000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Result: </a:t>
              </a:r>
              <a:r>
                <a:rPr lang="en-US" sz="1950">
                  <a:solidFill>
                    <a:schemeClr val="dk1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constrained revenue and limited capacity</a:t>
              </a:r>
              <a:endParaRPr sz="1950" b="0" i="0" u="none" strike="noStrike" cap="none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/>
          <p:nvPr/>
        </p:nvSpPr>
        <p:spPr>
          <a:xfrm>
            <a:off x="793790" y="911750"/>
            <a:ext cx="2320800" cy="405300"/>
          </a:xfrm>
          <a:prstGeom prst="roundRect">
            <a:avLst>
              <a:gd name="adj" fmla="val 40308"/>
            </a:avLst>
          </a:prstGeom>
          <a:noFill/>
          <a:ln w="9525" cap="flat" cmpd="sng">
            <a:solidFill>
              <a:srgbClr val="303A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7"/>
          <p:cNvSpPr/>
          <p:nvPr/>
        </p:nvSpPr>
        <p:spPr>
          <a:xfrm>
            <a:off x="937498" y="987355"/>
            <a:ext cx="20334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400"/>
              <a:buFont typeface="Source Sans 3"/>
              <a:buNone/>
            </a:pPr>
            <a:r>
              <a:rPr lang="en-US" sz="1400" b="0" i="0" u="none" strike="noStrike" cap="none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PLATFORM ARCHITECTURE</a:t>
            </a:r>
            <a:endParaRPr sz="1400" b="0" i="0" u="none" strike="noStrike" cap="none"/>
          </a:p>
        </p:txBody>
      </p:sp>
      <p:sp>
        <p:nvSpPr>
          <p:cNvPr id="96" name="Google Shape;96;p17"/>
          <p:cNvSpPr/>
          <p:nvPr/>
        </p:nvSpPr>
        <p:spPr>
          <a:xfrm>
            <a:off x="793790" y="1459694"/>
            <a:ext cx="5670600" cy="6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224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4450"/>
              <a:buFont typeface="IBM Plex Sans"/>
              <a:buNone/>
            </a:pPr>
            <a:r>
              <a:rPr lang="en-US" sz="4450" b="1" i="0" u="none" strike="noStrike" cap="none">
                <a:solidFill>
                  <a:srgbClr val="15191D"/>
                </a:solidFill>
                <a:latin typeface="Roboto"/>
                <a:ea typeface="Roboto"/>
                <a:cs typeface="Roboto"/>
                <a:sym typeface="Roboto"/>
              </a:rPr>
              <a:t>How Nexus Works</a:t>
            </a:r>
            <a:endParaRPr sz="4450" b="1" i="0" u="none" strike="noStrike" cap="none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7" name="Google Shape;97;p17"/>
          <p:cNvSpPr/>
          <p:nvPr/>
        </p:nvSpPr>
        <p:spPr>
          <a:xfrm>
            <a:off x="793790" y="2116474"/>
            <a:ext cx="7500600" cy="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454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2200"/>
              <a:buFont typeface="IBM Plex Sans"/>
              <a:buNone/>
            </a:pPr>
            <a:r>
              <a:rPr lang="en-US" sz="2200" i="1" u="none" strike="noStrike" cap="none">
                <a:solidFill>
                  <a:srgbClr val="303A43"/>
                </a:solidFill>
                <a:latin typeface="Roboto"/>
                <a:ea typeface="Roboto"/>
                <a:cs typeface="Roboto"/>
                <a:sym typeface="Roboto"/>
              </a:rPr>
              <a:t>AI-generated structure refined through human interaction</a:t>
            </a:r>
            <a:endParaRPr sz="2200" i="0" u="none" strike="noStrike" cap="none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98" name="Google Shape;98;p17"/>
          <p:cNvGrpSpPr/>
          <p:nvPr/>
        </p:nvGrpSpPr>
        <p:grpSpPr>
          <a:xfrm>
            <a:off x="793790" y="3115032"/>
            <a:ext cx="4347567" cy="2608660"/>
            <a:chOff x="793790" y="3115032"/>
            <a:chExt cx="4347567" cy="2608660"/>
          </a:xfrm>
        </p:grpSpPr>
        <p:pic>
          <p:nvPicPr>
            <p:cNvPr id="99" name="Google Shape;99;p17" descr="preencoded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93790" y="3115032"/>
              <a:ext cx="4347567" cy="9072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0" name="Google Shape;100;p17"/>
            <p:cNvSpPr/>
            <p:nvPr/>
          </p:nvSpPr>
          <p:spPr>
            <a:xfrm>
              <a:off x="1020604" y="4249103"/>
              <a:ext cx="2835235" cy="3401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0454"/>
                </a:lnSpc>
                <a:spcBef>
                  <a:spcPts val="0"/>
                </a:spcBef>
                <a:spcAft>
                  <a:spcPts val="0"/>
                </a:spcAft>
                <a:buClr>
                  <a:srgbClr val="303A43"/>
                </a:buClr>
                <a:buSzPts val="2200"/>
                <a:buFont typeface="IBM Plex Sans"/>
                <a:buNone/>
              </a:pPr>
              <a:r>
                <a:rPr lang="en-US" sz="2200" b="1" i="0" u="none" strike="noStrike" cap="none">
                  <a:solidFill>
                    <a:srgbClr val="303A43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INPUT</a:t>
              </a:r>
              <a:endParaRPr sz="2200" b="1" i="0" u="none" strike="noStrike" cap="none"/>
            </a:p>
          </p:txBody>
        </p:sp>
        <p:sp>
          <p:nvSpPr>
            <p:cNvPr id="101" name="Google Shape;101;p17"/>
            <p:cNvSpPr/>
            <p:nvPr/>
          </p:nvSpPr>
          <p:spPr>
            <a:xfrm>
              <a:off x="1020604" y="4725353"/>
              <a:ext cx="3893939" cy="9983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42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50"/>
                <a:buFont typeface="Source Sans 3"/>
                <a:buNone/>
              </a:pPr>
              <a:r>
                <a:rPr lang="en-US" sz="1950" b="0" i="0" u="none" strike="noStrike" cap="none">
                  <a:solidFill>
                    <a:srgbClr val="303A43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📄 Documents</a:t>
              </a:r>
              <a:endParaRPr sz="1950" b="0" i="0" u="none" strike="noStrike" cap="none">
                <a:solidFill>
                  <a:srgbClr val="303A43"/>
                </a:solidFill>
              </a:endParaRPr>
            </a:p>
            <a:p>
              <a:pPr marL="0" marR="0" lvl="0" indent="0" algn="l" rtl="0">
                <a:lnSpc>
                  <a:spcPct val="142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50"/>
                <a:buFont typeface="Source Sans 3"/>
                <a:buNone/>
              </a:pPr>
              <a:r>
                <a:rPr lang="en-US" sz="1950" b="0" i="0" u="none" strike="noStrike" cap="none">
                  <a:solidFill>
                    <a:srgbClr val="303A43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📝 Questionnaire</a:t>
              </a:r>
              <a:endParaRPr sz="1950" b="0" i="0" u="none" strike="noStrike" cap="none">
                <a:solidFill>
                  <a:srgbClr val="303A43"/>
                </a:solidFill>
              </a:endParaRPr>
            </a:p>
            <a:p>
              <a:pPr marL="0" marR="0" lvl="0" indent="0" algn="l" rtl="0">
                <a:lnSpc>
                  <a:spcPct val="142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50"/>
                <a:buFont typeface="Source Sans 3"/>
                <a:buNone/>
              </a:pPr>
              <a:r>
                <a:rPr lang="en-US" sz="1950" b="0" i="0" u="none" strike="noStrike" cap="none">
                  <a:solidFill>
                    <a:srgbClr val="303A43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✏️ Text Input</a:t>
              </a:r>
              <a:endParaRPr sz="1950" b="0" i="0" u="none" strike="noStrike" cap="none">
                <a:solidFill>
                  <a:srgbClr val="303A43"/>
                </a:solidFill>
              </a:endParaRPr>
            </a:p>
          </p:txBody>
        </p:sp>
      </p:grpSp>
      <p:grpSp>
        <p:nvGrpSpPr>
          <p:cNvPr id="102" name="Google Shape;102;p17"/>
          <p:cNvGrpSpPr/>
          <p:nvPr/>
        </p:nvGrpSpPr>
        <p:grpSpPr>
          <a:xfrm>
            <a:off x="9488924" y="3115032"/>
            <a:ext cx="4784128" cy="3856150"/>
            <a:chOff x="9488924" y="3115032"/>
            <a:chExt cx="4784128" cy="3856150"/>
          </a:xfrm>
        </p:grpSpPr>
        <p:pic>
          <p:nvPicPr>
            <p:cNvPr id="103" name="Google Shape;103;p17" descr="preencoded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488924" y="3115032"/>
              <a:ext cx="4347567" cy="9072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4" name="Google Shape;104;p17"/>
            <p:cNvSpPr/>
            <p:nvPr/>
          </p:nvSpPr>
          <p:spPr>
            <a:xfrm>
              <a:off x="9715738" y="4249103"/>
              <a:ext cx="3893939" cy="680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0454"/>
                </a:lnSpc>
                <a:spcBef>
                  <a:spcPts val="0"/>
                </a:spcBef>
                <a:spcAft>
                  <a:spcPts val="0"/>
                </a:spcAft>
                <a:buClr>
                  <a:srgbClr val="303A43"/>
                </a:buClr>
                <a:buSzPts val="2200"/>
                <a:buFont typeface="IBM Plex Sans"/>
                <a:buNone/>
              </a:pPr>
              <a:r>
                <a:rPr lang="en-US" sz="2200" b="1" i="0" u="none" strike="noStrike" cap="none">
                  <a:solidFill>
                    <a:srgbClr val="303A43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S2 — Advanced Documentation</a:t>
              </a:r>
              <a:endParaRPr sz="2200" b="1" i="0" u="none" strike="noStrike" cap="none"/>
            </a:p>
          </p:txBody>
        </p:sp>
        <p:sp>
          <p:nvSpPr>
            <p:cNvPr id="105" name="Google Shape;105;p17"/>
            <p:cNvSpPr/>
            <p:nvPr/>
          </p:nvSpPr>
          <p:spPr>
            <a:xfrm>
              <a:off x="9715752" y="5065525"/>
              <a:ext cx="4557300" cy="63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42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303A43"/>
                </a:buClr>
                <a:buSzPts val="1750"/>
                <a:buFont typeface="Source Sans 3"/>
                <a:buNone/>
              </a:pPr>
              <a:r>
                <a:rPr lang="en-US" sz="1950" b="0" i="0" u="none" strike="noStrike" cap="none">
                  <a:solidFill>
                    <a:srgbClr val="303A43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Deep-dive analysis and advanced output generation</a:t>
              </a:r>
              <a:endParaRPr sz="1950" b="0" i="0" u="none" strike="noStrike" cap="none"/>
            </a:p>
          </p:txBody>
        </p:sp>
        <p:sp>
          <p:nvSpPr>
            <p:cNvPr id="106" name="Google Shape;106;p17"/>
            <p:cNvSpPr/>
            <p:nvPr/>
          </p:nvSpPr>
          <p:spPr>
            <a:xfrm>
              <a:off x="9715738" y="5972782"/>
              <a:ext cx="3894000" cy="99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42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50"/>
                <a:buFont typeface="Source Sans 3"/>
                <a:buNone/>
              </a:pPr>
              <a:r>
                <a:rPr lang="en-US" sz="1950" b="0" i="0" u="none" strike="noStrike" cap="none">
                  <a:solidFill>
                    <a:srgbClr val="303A43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📊 Investor Deck</a:t>
              </a:r>
              <a:endParaRPr sz="1950" b="0" i="0" u="none" strike="noStrike" cap="none">
                <a:solidFill>
                  <a:srgbClr val="303A43"/>
                </a:solidFill>
              </a:endParaRPr>
            </a:p>
            <a:p>
              <a:pPr marL="0" marR="0" lvl="0" indent="0" algn="l" rtl="0">
                <a:lnSpc>
                  <a:spcPct val="142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50"/>
                <a:buFont typeface="Source Sans 3"/>
                <a:buNone/>
              </a:pPr>
              <a:r>
                <a:rPr lang="en-US" sz="1950" b="0" i="0" u="none" strike="noStrike" cap="none">
                  <a:solidFill>
                    <a:srgbClr val="303A43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📑 Business Plan</a:t>
              </a:r>
              <a:endParaRPr sz="1950" b="0" i="0" u="none" strike="noStrike" cap="none">
                <a:solidFill>
                  <a:srgbClr val="303A43"/>
                </a:solidFill>
              </a:endParaRPr>
            </a:p>
            <a:p>
              <a:pPr marL="0" marR="0" lvl="0" indent="0" algn="l" rtl="0">
                <a:lnSpc>
                  <a:spcPct val="142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50"/>
                <a:buFont typeface="Source Sans 3"/>
                <a:buNone/>
              </a:pPr>
              <a:r>
                <a:rPr lang="en-US" sz="1950" b="0" i="0" u="none" strike="noStrike" cap="none">
                  <a:solidFill>
                    <a:srgbClr val="303A43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📈 Financial Model</a:t>
              </a:r>
              <a:endParaRPr sz="1950" b="0" i="0" u="none" strike="noStrike" cap="none">
                <a:solidFill>
                  <a:srgbClr val="303A43"/>
                </a:solidFill>
              </a:endParaRPr>
            </a:p>
          </p:txBody>
        </p:sp>
      </p:grpSp>
      <p:sp>
        <p:nvSpPr>
          <p:cNvPr id="107" name="Google Shape;107;p17"/>
          <p:cNvSpPr txBox="1"/>
          <p:nvPr/>
        </p:nvSpPr>
        <p:spPr>
          <a:xfrm>
            <a:off x="0" y="0"/>
            <a:ext cx="3764400" cy="10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100">
              <a:solidFill>
                <a:schemeClr val="dk1"/>
              </a:solidFill>
            </a:endParaRPr>
          </a:p>
        </p:txBody>
      </p:sp>
      <p:grpSp>
        <p:nvGrpSpPr>
          <p:cNvPr id="108" name="Google Shape;108;p17"/>
          <p:cNvGrpSpPr/>
          <p:nvPr/>
        </p:nvGrpSpPr>
        <p:grpSpPr>
          <a:xfrm>
            <a:off x="5141357" y="3115032"/>
            <a:ext cx="4347567" cy="3504932"/>
            <a:chOff x="5141357" y="3115032"/>
            <a:chExt cx="4347567" cy="3504932"/>
          </a:xfrm>
        </p:grpSpPr>
        <p:pic>
          <p:nvPicPr>
            <p:cNvPr id="109" name="Google Shape;109;p17" descr="preencoded.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141357" y="3115032"/>
              <a:ext cx="4347567" cy="90725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0" name="Google Shape;110;p17"/>
            <p:cNvSpPr/>
            <p:nvPr/>
          </p:nvSpPr>
          <p:spPr>
            <a:xfrm>
              <a:off x="5368171" y="4249103"/>
              <a:ext cx="3893939" cy="680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20454"/>
                </a:lnSpc>
                <a:spcBef>
                  <a:spcPts val="0"/>
                </a:spcBef>
                <a:spcAft>
                  <a:spcPts val="0"/>
                </a:spcAft>
                <a:buClr>
                  <a:srgbClr val="303A43"/>
                </a:buClr>
                <a:buSzPts val="2200"/>
                <a:buFont typeface="IBM Plex Sans"/>
                <a:buNone/>
              </a:pPr>
              <a:r>
                <a:rPr lang="en-US" sz="2200" b="1" i="0" u="none" strike="noStrike" cap="none" dirty="0">
                  <a:solidFill>
                    <a:srgbClr val="303A43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S1 — Onboarding Documentation</a:t>
              </a:r>
              <a:endParaRPr sz="2200" b="1" i="0" u="none" strike="noStrike" cap="none" dirty="0"/>
            </a:p>
          </p:txBody>
        </p:sp>
        <p:sp>
          <p:nvSpPr>
            <p:cNvPr id="111" name="Google Shape;111;p17"/>
            <p:cNvSpPr/>
            <p:nvPr/>
          </p:nvSpPr>
          <p:spPr>
            <a:xfrm>
              <a:off x="5368171" y="5065514"/>
              <a:ext cx="3893939" cy="3175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42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303A43"/>
                </a:buClr>
                <a:buSzPts val="1750"/>
                <a:buFont typeface="Source Sans 3"/>
                <a:buNone/>
              </a:pPr>
              <a:r>
                <a:rPr lang="en-US" sz="1950">
                  <a:solidFill>
                    <a:srgbClr val="303A43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📑 </a:t>
              </a:r>
              <a:r>
                <a:rPr lang="en-US" sz="1850" b="0" i="0" u="none" strike="noStrike" cap="none">
                  <a:solidFill>
                    <a:srgbClr val="303A43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BMC </a:t>
              </a:r>
              <a:endParaRPr sz="1850" b="0" i="0" u="none" strike="noStrike" cap="none"/>
            </a:p>
          </p:txBody>
        </p:sp>
        <p:sp>
          <p:nvSpPr>
            <p:cNvPr id="112" name="Google Shape;112;p17"/>
            <p:cNvSpPr/>
            <p:nvPr/>
          </p:nvSpPr>
          <p:spPr>
            <a:xfrm>
              <a:off x="5692452" y="5499416"/>
              <a:ext cx="3245400" cy="31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42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303A43"/>
                </a:buClr>
                <a:buSzPts val="1750"/>
                <a:buFont typeface="Source Sans 3"/>
                <a:buNone/>
              </a:pPr>
              <a:r>
                <a:rPr lang="en-US" sz="1850">
                  <a:solidFill>
                    <a:srgbClr val="303A43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 </a:t>
              </a:r>
              <a:r>
                <a:rPr lang="en-US" sz="1850" b="0" i="0" u="none" strike="noStrike" cap="none">
                  <a:solidFill>
                    <a:srgbClr val="303A43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Financial Snapshot </a:t>
              </a:r>
              <a:endParaRPr sz="1850" b="0" i="0" u="none" strike="noStrike" cap="none"/>
            </a:p>
          </p:txBody>
        </p:sp>
        <p:sp>
          <p:nvSpPr>
            <p:cNvPr id="113" name="Google Shape;113;p17"/>
            <p:cNvSpPr/>
            <p:nvPr/>
          </p:nvSpPr>
          <p:spPr>
            <a:xfrm>
              <a:off x="5368146" y="5900999"/>
              <a:ext cx="3894000" cy="31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lvl="0" indent="0" algn="l" rtl="0">
                <a:lnSpc>
                  <a:spcPct val="115000"/>
                </a:lnSpc>
                <a:spcBef>
                  <a:spcPts val="120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-US" sz="1950">
                  <a:solidFill>
                    <a:srgbClr val="303A43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💬 </a:t>
              </a:r>
              <a:r>
                <a:rPr lang="en-US" sz="1850">
                  <a:solidFill>
                    <a:srgbClr val="303A43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Feedback </a:t>
              </a:r>
              <a:endParaRPr sz="1950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endParaRPr>
            </a:p>
            <a:p>
              <a:pPr marL="0" marR="0" lvl="0" indent="0" algn="l" rtl="0">
                <a:lnSpc>
                  <a:spcPct val="142857"/>
                </a:lnSpc>
                <a:spcBef>
                  <a:spcPts val="1200"/>
                </a:spcBef>
                <a:spcAft>
                  <a:spcPts val="0"/>
                </a:spcAft>
                <a:buClr>
                  <a:srgbClr val="303A43"/>
                </a:buClr>
                <a:buSzPts val="1750"/>
                <a:buFont typeface="Source Sans 3"/>
                <a:buNone/>
              </a:pPr>
              <a:r>
                <a:rPr lang="en-US" sz="1950">
                  <a:solidFill>
                    <a:srgbClr val="303A43"/>
                  </a:solidFill>
                  <a:latin typeface="Source Sans 3"/>
                  <a:ea typeface="Source Sans 3"/>
                  <a:cs typeface="Source Sans 3"/>
                  <a:sym typeface="Source Sans 3"/>
                </a:rPr>
                <a:t> </a:t>
              </a:r>
              <a:endParaRPr sz="1850" b="0" i="0" u="none" strike="noStrike" cap="none"/>
            </a:p>
          </p:txBody>
        </p:sp>
        <p:sp>
          <p:nvSpPr>
            <p:cNvPr id="114" name="Google Shape;114;p17"/>
            <p:cNvSpPr/>
            <p:nvPr/>
          </p:nvSpPr>
          <p:spPr>
            <a:xfrm>
              <a:off x="5368196" y="6302564"/>
              <a:ext cx="3894000" cy="31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42857"/>
                </a:lnSpc>
                <a:spcBef>
                  <a:spcPts val="0"/>
                </a:spcBef>
                <a:spcAft>
                  <a:spcPts val="0"/>
                </a:spcAft>
                <a:buClr>
                  <a:srgbClr val="303A43"/>
                </a:buClr>
                <a:buSzPts val="1750"/>
                <a:buFont typeface="Source Sans 3"/>
                <a:buNone/>
              </a:pPr>
              <a:endParaRPr sz="1850" b="0" i="0" u="none" strike="noStrike" cap="none" dirty="0"/>
            </a:p>
          </p:txBody>
        </p:sp>
        <p:sp>
          <p:nvSpPr>
            <p:cNvPr id="115" name="Google Shape;115;p17"/>
            <p:cNvSpPr txBox="1"/>
            <p:nvPr/>
          </p:nvSpPr>
          <p:spPr>
            <a:xfrm>
              <a:off x="5268850" y="5396604"/>
              <a:ext cx="250500" cy="47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lnSpc>
                  <a:spcPct val="14285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900">
                  <a:solidFill>
                    <a:schemeClr val="dk1"/>
                  </a:solidFill>
                </a:rPr>
                <a:t>💰</a:t>
              </a:r>
              <a:endParaRPr sz="21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8"/>
          <p:cNvSpPr/>
          <p:nvPr/>
        </p:nvSpPr>
        <p:spPr>
          <a:xfrm>
            <a:off x="793790" y="932194"/>
            <a:ext cx="1341600" cy="405300"/>
          </a:xfrm>
          <a:prstGeom prst="roundRect">
            <a:avLst>
              <a:gd name="adj" fmla="val 40308"/>
            </a:avLst>
          </a:prstGeom>
          <a:noFill/>
          <a:ln w="9525" cap="flat" cmpd="sng">
            <a:solidFill>
              <a:srgbClr val="303A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18"/>
          <p:cNvSpPr/>
          <p:nvPr/>
        </p:nvSpPr>
        <p:spPr>
          <a:xfrm>
            <a:off x="937498" y="1007799"/>
            <a:ext cx="10542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400"/>
              <a:buFont typeface="Source Sans 3"/>
              <a:buNone/>
            </a:pPr>
            <a:r>
              <a:rPr lang="en-US" sz="1400" b="0" i="0" u="none" strike="noStrike" cap="none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TECHNOLOGY</a:t>
            </a:r>
            <a:endParaRPr sz="1400" b="0" i="0" u="none" strike="noStrike" cap="none"/>
          </a:p>
        </p:txBody>
      </p:sp>
      <p:sp>
        <p:nvSpPr>
          <p:cNvPr id="123" name="Google Shape;123;p18"/>
          <p:cNvSpPr/>
          <p:nvPr/>
        </p:nvSpPr>
        <p:spPr>
          <a:xfrm>
            <a:off x="793790" y="1451704"/>
            <a:ext cx="5670600" cy="6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224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4450"/>
              <a:buFont typeface="IBM Plex Sans"/>
              <a:buNone/>
            </a:pPr>
            <a:r>
              <a:rPr lang="en-US" sz="4450" b="1" i="0" u="none" strike="noStrike" cap="none">
                <a:solidFill>
                  <a:srgbClr val="15191D"/>
                </a:solidFill>
                <a:latin typeface="Roboto"/>
                <a:ea typeface="Roboto"/>
                <a:cs typeface="Roboto"/>
                <a:sym typeface="Roboto"/>
              </a:rPr>
              <a:t>Nexus AI Engine</a:t>
            </a:r>
            <a:endParaRPr sz="4450" b="1" i="0" u="none" strike="noStrike" cap="none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4" name="Google Shape;124;p18"/>
          <p:cNvSpPr/>
          <p:nvPr/>
        </p:nvSpPr>
        <p:spPr>
          <a:xfrm>
            <a:off x="857250" y="2476375"/>
            <a:ext cx="3978000" cy="4031400"/>
          </a:xfrm>
          <a:prstGeom prst="roundRect">
            <a:avLst>
              <a:gd name="adj" fmla="val 5299"/>
            </a:avLst>
          </a:prstGeom>
          <a:solidFill>
            <a:srgbClr val="303A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8"/>
          <p:cNvSpPr/>
          <p:nvPr/>
        </p:nvSpPr>
        <p:spPr>
          <a:xfrm>
            <a:off x="1084064" y="2703195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303A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6" name="Google Shape;126;p18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1230" y="2890242"/>
            <a:ext cx="306110" cy="30611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8"/>
          <p:cNvSpPr/>
          <p:nvPr/>
        </p:nvSpPr>
        <p:spPr>
          <a:xfrm>
            <a:off x="1084064" y="3610451"/>
            <a:ext cx="2835235" cy="340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45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IBM Plex Sans Medium"/>
              <a:buNone/>
            </a:pPr>
            <a:r>
              <a:rPr lang="en-US" sz="2200" dirty="0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rPr>
              <a:t>K</a:t>
            </a:r>
            <a:r>
              <a:rPr lang="en-US" sz="2200" b="0" i="0" u="none" strike="noStrike" cap="none" dirty="0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rPr>
              <a:t>nowledge Base</a:t>
            </a:r>
            <a:endParaRPr sz="2200" b="0" i="0" u="none" strike="noStrike" cap="none" dirty="0"/>
          </a:p>
        </p:txBody>
      </p:sp>
      <p:sp>
        <p:nvSpPr>
          <p:cNvPr id="128" name="Google Shape;128;p18"/>
          <p:cNvSpPr/>
          <p:nvPr/>
        </p:nvSpPr>
        <p:spPr>
          <a:xfrm>
            <a:off x="1084064" y="4177427"/>
            <a:ext cx="3398996" cy="332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Source Sans 3"/>
              <a:buNone/>
            </a:pPr>
            <a:r>
              <a:rPr lang="en-US" sz="1950" b="0" i="0" u="none" strike="noStrike" cap="non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📁</a:t>
            </a:r>
            <a:r>
              <a:rPr lang="en-US" sz="1950" b="0" i="0" u="none" strike="noStrike" cap="non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 Rules</a:t>
            </a:r>
            <a:endParaRPr sz="1950" b="0" i="0" u="none" strike="noStrike" cap="none"/>
          </a:p>
        </p:txBody>
      </p:sp>
      <p:sp>
        <p:nvSpPr>
          <p:cNvPr id="129" name="Google Shape;129;p18"/>
          <p:cNvSpPr/>
          <p:nvPr/>
        </p:nvSpPr>
        <p:spPr>
          <a:xfrm>
            <a:off x="1084064" y="4657836"/>
            <a:ext cx="3399000" cy="12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0"/>
              <a:buFont typeface="Source Sans 3"/>
              <a:buNone/>
            </a:pPr>
            <a:r>
              <a:rPr lang="en-US" sz="1950" b="0" i="0" u="none" strike="noStrike" cap="non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     → </a:t>
            </a:r>
            <a:r>
              <a:rPr lang="en-US" sz="1950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Rule Documentation</a:t>
            </a:r>
            <a:endParaRPr sz="1950" b="0" i="0" u="none" strike="noStrike" cap="none"/>
          </a:p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0"/>
              <a:buFont typeface="Source Sans 3"/>
              <a:buNone/>
            </a:pPr>
            <a:r>
              <a:rPr lang="en-US" sz="1950" b="0" i="0" u="none" strike="noStrike" cap="non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   </a:t>
            </a:r>
            <a:endParaRPr sz="1950" b="0" i="0" u="none" strike="noStrike" cap="none"/>
          </a:p>
        </p:txBody>
      </p:sp>
      <p:sp>
        <p:nvSpPr>
          <p:cNvPr id="130" name="Google Shape;130;p18"/>
          <p:cNvSpPr/>
          <p:nvPr/>
        </p:nvSpPr>
        <p:spPr>
          <a:xfrm>
            <a:off x="1095489" y="5332721"/>
            <a:ext cx="3399000" cy="3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Source Sans 3"/>
              <a:buNone/>
            </a:pPr>
            <a:r>
              <a:rPr lang="en-US" sz="1950" b="0" i="0" u="none" strike="noStrike" cap="non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📁</a:t>
            </a:r>
            <a:r>
              <a:rPr lang="en-US" sz="1950" b="0" i="0" u="none" strike="noStrike" cap="non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 Benchmarks</a:t>
            </a:r>
            <a:endParaRPr sz="1950" b="0" i="0" u="none" strike="noStrike" cap="none"/>
          </a:p>
        </p:txBody>
      </p:sp>
      <p:sp>
        <p:nvSpPr>
          <p:cNvPr id="131" name="Google Shape;131;p18"/>
          <p:cNvSpPr/>
          <p:nvPr/>
        </p:nvSpPr>
        <p:spPr>
          <a:xfrm>
            <a:off x="1095500" y="5821950"/>
            <a:ext cx="3614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0"/>
              <a:buFont typeface="Source Sans 3"/>
              <a:buNone/>
            </a:pPr>
            <a:r>
              <a:rPr lang="en-US" sz="1950" b="0" i="0" u="none" strike="noStrike" cap="non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     → Startup Classification system</a:t>
            </a:r>
            <a:endParaRPr sz="1950" b="0" i="0" u="none" strike="noStrike" cap="none"/>
          </a:p>
        </p:txBody>
      </p:sp>
      <p:sp>
        <p:nvSpPr>
          <p:cNvPr id="132" name="Google Shape;132;p18"/>
          <p:cNvSpPr/>
          <p:nvPr/>
        </p:nvSpPr>
        <p:spPr>
          <a:xfrm>
            <a:off x="5251950" y="2476375"/>
            <a:ext cx="4150200" cy="4031400"/>
          </a:xfrm>
          <a:prstGeom prst="roundRect">
            <a:avLst>
              <a:gd name="adj" fmla="val 6208"/>
            </a:avLst>
          </a:prstGeom>
          <a:solidFill>
            <a:srgbClr val="303A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18"/>
          <p:cNvSpPr/>
          <p:nvPr/>
        </p:nvSpPr>
        <p:spPr>
          <a:xfrm>
            <a:off x="5478775" y="2703195"/>
            <a:ext cx="680400" cy="680400"/>
          </a:xfrm>
          <a:prstGeom prst="roundRect">
            <a:avLst>
              <a:gd name="adj" fmla="val 13436980"/>
            </a:avLst>
          </a:prstGeom>
          <a:solidFill>
            <a:srgbClr val="303A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4" name="Google Shape;134;p18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65942" y="2890242"/>
            <a:ext cx="306110" cy="30611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8"/>
          <p:cNvSpPr/>
          <p:nvPr/>
        </p:nvSpPr>
        <p:spPr>
          <a:xfrm>
            <a:off x="5447079" y="3610425"/>
            <a:ext cx="3524400" cy="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45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IBM Plex Sans"/>
              <a:buNone/>
            </a:pPr>
            <a:r>
              <a:rPr lang="en-US" sz="2200" b="1" i="0" u="none" strike="noStrike" cap="none" dirty="0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 Rule - based AI LLM</a:t>
            </a:r>
            <a:endParaRPr sz="2200" b="1" i="0" u="none" strike="noStrike" cap="none" dirty="0"/>
          </a:p>
        </p:txBody>
      </p:sp>
      <p:sp>
        <p:nvSpPr>
          <p:cNvPr id="136" name="Google Shape;136;p18"/>
          <p:cNvSpPr/>
          <p:nvPr/>
        </p:nvSpPr>
        <p:spPr>
          <a:xfrm>
            <a:off x="5478779" y="4177425"/>
            <a:ext cx="39780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0"/>
              <a:buFont typeface="Source Sans 3"/>
              <a:buNone/>
            </a:pPr>
            <a:r>
              <a:rPr lang="en-US" sz="1950" b="0" i="0" u="none" strike="noStrike" cap="non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Deterministic document generation</a:t>
            </a:r>
            <a:endParaRPr sz="1950" b="0" i="0" u="none" strike="noStrike" cap="none"/>
          </a:p>
        </p:txBody>
      </p:sp>
      <p:sp>
        <p:nvSpPr>
          <p:cNvPr id="137" name="Google Shape;137;p18"/>
          <p:cNvSpPr/>
          <p:nvPr/>
        </p:nvSpPr>
        <p:spPr>
          <a:xfrm>
            <a:off x="5478775" y="4699040"/>
            <a:ext cx="3524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0"/>
              <a:buFont typeface="Source Sans 3"/>
              <a:buNone/>
            </a:pPr>
            <a:r>
              <a:rPr lang="en-US" sz="1950" b="0" i="0" u="none" strike="noStrike" cap="non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Startup classification logic</a:t>
            </a:r>
            <a:endParaRPr sz="1950" b="0" i="0" u="none" strike="noStrike" cap="none"/>
          </a:p>
        </p:txBody>
      </p:sp>
      <p:sp>
        <p:nvSpPr>
          <p:cNvPr id="138" name="Google Shape;138;p18"/>
          <p:cNvSpPr/>
          <p:nvPr/>
        </p:nvSpPr>
        <p:spPr>
          <a:xfrm>
            <a:off x="5478775" y="5220653"/>
            <a:ext cx="3524400" cy="3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0"/>
              <a:buFont typeface="Source Sans 3"/>
              <a:buNone/>
            </a:pPr>
            <a:r>
              <a:rPr lang="en-US" sz="1950" b="0" i="0" u="none" strike="noStrike" cap="non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Benchmark comparison</a:t>
            </a:r>
            <a:endParaRPr sz="1950" b="0" i="0" u="none" strike="noStrike" cap="none"/>
          </a:p>
        </p:txBody>
      </p:sp>
      <p:sp>
        <p:nvSpPr>
          <p:cNvPr id="139" name="Google Shape;139;p18"/>
          <p:cNvSpPr/>
          <p:nvPr/>
        </p:nvSpPr>
        <p:spPr>
          <a:xfrm>
            <a:off x="9873500" y="2476375"/>
            <a:ext cx="4150200" cy="4031400"/>
          </a:xfrm>
          <a:prstGeom prst="roundRect">
            <a:avLst>
              <a:gd name="adj" fmla="val 6208"/>
            </a:avLst>
          </a:prstGeom>
          <a:solidFill>
            <a:srgbClr val="303A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18"/>
          <p:cNvSpPr/>
          <p:nvPr/>
        </p:nvSpPr>
        <p:spPr>
          <a:xfrm>
            <a:off x="10100310" y="2703195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303A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1" name="Google Shape;141;p18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287476" y="2890242"/>
            <a:ext cx="306110" cy="30611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18"/>
          <p:cNvSpPr/>
          <p:nvPr/>
        </p:nvSpPr>
        <p:spPr>
          <a:xfrm>
            <a:off x="10100310" y="3610451"/>
            <a:ext cx="2835235" cy="340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45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IBM Plex Sans"/>
              <a:buNone/>
            </a:pPr>
            <a:r>
              <a:rPr lang="en-US" sz="2200" b="1" i="0" u="none" strike="noStrike" cap="none" dirty="0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Output Control</a:t>
            </a:r>
            <a:endParaRPr sz="2200" b="1" i="0" u="none" strike="noStrike" cap="none" dirty="0"/>
          </a:p>
        </p:txBody>
      </p:sp>
      <p:sp>
        <p:nvSpPr>
          <p:cNvPr id="143" name="Google Shape;143;p18"/>
          <p:cNvSpPr/>
          <p:nvPr/>
        </p:nvSpPr>
        <p:spPr>
          <a:xfrm>
            <a:off x="10100310" y="4177427"/>
            <a:ext cx="3524488" cy="317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0"/>
              <a:buFont typeface="Source Sans 3"/>
              <a:buNone/>
            </a:pPr>
            <a:r>
              <a:rPr lang="en-US" sz="1950" b="0" i="0" u="none" strike="noStrike" cap="non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Flags</a:t>
            </a:r>
            <a:endParaRPr sz="1950" b="0" i="0" u="none" strike="noStrike" cap="none"/>
          </a:p>
        </p:txBody>
      </p:sp>
      <p:sp>
        <p:nvSpPr>
          <p:cNvPr id="144" name="Google Shape;144;p18"/>
          <p:cNvSpPr/>
          <p:nvPr/>
        </p:nvSpPr>
        <p:spPr>
          <a:xfrm>
            <a:off x="10100310" y="4699040"/>
            <a:ext cx="3524488" cy="317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0"/>
              <a:buFont typeface="Source Sans 3"/>
              <a:buNone/>
            </a:pPr>
            <a:r>
              <a:rPr lang="en-US" sz="1950" b="0" i="0" u="none" strike="noStrike" cap="non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Chat</a:t>
            </a:r>
            <a:endParaRPr sz="1950" b="0" i="0" u="none" strike="noStrike" cap="none"/>
          </a:p>
        </p:txBody>
      </p:sp>
      <p:sp>
        <p:nvSpPr>
          <p:cNvPr id="145" name="Google Shape;145;p18"/>
          <p:cNvSpPr/>
          <p:nvPr/>
        </p:nvSpPr>
        <p:spPr>
          <a:xfrm>
            <a:off x="10100310" y="5220653"/>
            <a:ext cx="3524488" cy="317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0"/>
              <a:buFont typeface="Source Sans 3"/>
              <a:buNone/>
            </a:pPr>
            <a:r>
              <a:rPr lang="en-US" sz="1950" b="0" i="0" u="none" strike="noStrike" cap="non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Questionnaire</a:t>
            </a:r>
            <a:endParaRPr sz="1950" b="0" i="0" u="none" strike="noStrike" cap="non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19" title="chat (3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8525" y="0"/>
            <a:ext cx="14748926" cy="82962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2"/>
          <p:cNvSpPr/>
          <p:nvPr/>
        </p:nvSpPr>
        <p:spPr>
          <a:xfrm>
            <a:off x="649950" y="621740"/>
            <a:ext cx="8656200" cy="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3250"/>
              <a:buFont typeface="IBM Plex Sans"/>
              <a:buNone/>
            </a:pPr>
            <a:r>
              <a:rPr lang="en-US" sz="4400" b="1" i="0" u="none" strike="noStrike" cap="none" dirty="0">
                <a:solidFill>
                  <a:srgbClr val="15191D"/>
                </a:solidFill>
                <a:latin typeface="Roboto"/>
                <a:ea typeface="Roboto"/>
                <a:cs typeface="Roboto"/>
                <a:sym typeface="Roboto"/>
              </a:rPr>
              <a:t>Value for Accelerators</a:t>
            </a:r>
            <a:endParaRPr sz="4400" b="1" i="0" u="none" strike="noStrike" cap="none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3" name="Google Shape;183;p22"/>
          <p:cNvSpPr/>
          <p:nvPr/>
        </p:nvSpPr>
        <p:spPr>
          <a:xfrm>
            <a:off x="649950" y="1543734"/>
            <a:ext cx="6633000" cy="870600"/>
          </a:xfrm>
          <a:prstGeom prst="roundRect">
            <a:avLst>
              <a:gd name="adj" fmla="val 480130"/>
            </a:avLst>
          </a:prstGeom>
          <a:solidFill>
            <a:srgbClr val="3F5F7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22"/>
          <p:cNvSpPr/>
          <p:nvPr/>
        </p:nvSpPr>
        <p:spPr>
          <a:xfrm>
            <a:off x="1961136" y="1732782"/>
            <a:ext cx="30180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1276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2350"/>
              <a:buFont typeface="IBM Plex Sans"/>
              <a:buNone/>
            </a:pPr>
            <a:r>
              <a:rPr lang="en-US" sz="3250" b="1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rPr>
              <a:t>With Nexus</a:t>
            </a:r>
            <a:endParaRPr sz="3250" b="0" i="0" u="none" strike="noStrike" cap="none">
              <a:solidFill>
                <a:schemeClr val="lt1"/>
              </a:solidFill>
            </a:endParaRPr>
          </a:p>
        </p:txBody>
      </p:sp>
      <p:sp>
        <p:nvSpPr>
          <p:cNvPr id="185" name="Google Shape;185;p22"/>
          <p:cNvSpPr/>
          <p:nvPr/>
        </p:nvSpPr>
        <p:spPr>
          <a:xfrm>
            <a:off x="770524" y="2687874"/>
            <a:ext cx="6391800" cy="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8695"/>
              </a:lnSpc>
              <a:spcBef>
                <a:spcPts val="0"/>
              </a:spcBef>
              <a:spcAft>
                <a:spcPts val="0"/>
              </a:spcAft>
              <a:buSzPts val="1150"/>
              <a:buFont typeface="Arial"/>
              <a:buNone/>
            </a:pPr>
            <a:endParaRPr sz="1150" b="0" i="0" u="none" strike="noStrike" cap="none"/>
          </a:p>
        </p:txBody>
      </p:sp>
      <p:sp>
        <p:nvSpPr>
          <p:cNvPr id="186" name="Google Shape;186;p22"/>
          <p:cNvSpPr/>
          <p:nvPr/>
        </p:nvSpPr>
        <p:spPr>
          <a:xfrm>
            <a:off x="770524" y="2810412"/>
            <a:ext cx="6391800" cy="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406400" algn="l" rtl="0">
              <a:lnSpc>
                <a:spcPct val="105263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1950"/>
              <a:buFont typeface="Source Sans 3"/>
              <a:buChar char="•"/>
            </a:pPr>
            <a:r>
              <a:rPr lang="en-US" sz="1950" b="0" i="0" u="none" strike="noStrike" cap="none" dirty="0">
                <a:solidFill>
                  <a:srgbClr val="15191D"/>
                </a:solidFill>
                <a:latin typeface="Source Sans 3"/>
                <a:ea typeface="Source Sans 3"/>
                <a:cs typeface="Source Sans 3"/>
                <a:sym typeface="Source Sans 3"/>
              </a:rPr>
              <a:t>Onboarding  </a:t>
            </a:r>
            <a:r>
              <a:rPr lang="en-US" sz="1950" dirty="0">
                <a:solidFill>
                  <a:srgbClr val="15191D"/>
                </a:solidFill>
                <a:latin typeface="Source Sans 3"/>
                <a:ea typeface="Source Sans 3"/>
                <a:cs typeface="Source Sans 3"/>
                <a:sym typeface="Source Sans 3"/>
              </a:rPr>
              <a:t>data input </a:t>
            </a:r>
            <a:r>
              <a:rPr lang="en-US" sz="1950" b="0" i="0" u="none" strike="noStrike" cap="none" dirty="0">
                <a:solidFill>
                  <a:srgbClr val="15191D"/>
                </a:solidFill>
                <a:latin typeface="Source Sans 3"/>
                <a:ea typeface="Source Sans 3"/>
                <a:cs typeface="Source Sans 3"/>
                <a:sym typeface="Source Sans 3"/>
              </a:rPr>
              <a:t>startup</a:t>
            </a:r>
            <a:endParaRPr sz="1950" b="0" i="0" u="none" strike="noStrike" cap="none" dirty="0"/>
          </a:p>
          <a:p>
            <a:pPr marL="342900" marR="0" lvl="0" indent="-406400" algn="l" rtl="0">
              <a:lnSpc>
                <a:spcPct val="105263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1950"/>
              <a:buFont typeface="Source Sans 3"/>
              <a:buChar char="•"/>
            </a:pPr>
            <a:r>
              <a:rPr lang="en-US" sz="1950" b="0" i="0" u="none" strike="noStrike" cap="none" dirty="0">
                <a:solidFill>
                  <a:srgbClr val="15191D"/>
                </a:solidFill>
                <a:latin typeface="Source Sans 3"/>
                <a:ea typeface="Source Sans 3"/>
                <a:cs typeface="Source Sans 3"/>
                <a:sym typeface="Source Sans 3"/>
              </a:rPr>
              <a:t>automated documentation</a:t>
            </a:r>
            <a:endParaRPr sz="1950" b="0" i="0" u="none" strike="noStrike" cap="none" dirty="0"/>
          </a:p>
          <a:p>
            <a:pPr marL="342900" marR="0" lvl="0" indent="-406400" algn="l" rtl="0">
              <a:lnSpc>
                <a:spcPct val="105263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1950"/>
              <a:buFont typeface="Source Sans 3"/>
              <a:buChar char="•"/>
            </a:pPr>
            <a:r>
              <a:rPr lang="en-US" sz="1950" b="0" i="0" u="none" strike="noStrike" cap="none" dirty="0">
                <a:solidFill>
                  <a:srgbClr val="15191D"/>
                </a:solidFill>
                <a:latin typeface="Source Sans 3"/>
                <a:ea typeface="Source Sans 3"/>
                <a:cs typeface="Source Sans 3"/>
                <a:sym typeface="Source Sans 3"/>
              </a:rPr>
              <a:t>faster preparation</a:t>
            </a:r>
            <a:r>
              <a:rPr lang="en-US" sz="1950" dirty="0">
                <a:solidFill>
                  <a:srgbClr val="15191D"/>
                </a:solidFill>
                <a:latin typeface="Source Sans 3"/>
                <a:ea typeface="Source Sans 3"/>
                <a:cs typeface="Source Sans 3"/>
                <a:sym typeface="Source Sans 3"/>
              </a:rPr>
              <a:t>: save employee costs</a:t>
            </a:r>
            <a:endParaRPr sz="1950" b="0" i="0" u="none" strike="noStrike" cap="none" dirty="0"/>
          </a:p>
          <a:p>
            <a:pPr marL="342900" marR="0" lvl="0" indent="-406400" algn="l" rtl="0">
              <a:lnSpc>
                <a:spcPct val="105263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1950"/>
              <a:buFont typeface="Source Sans 3"/>
              <a:buChar char="•"/>
            </a:pPr>
            <a:r>
              <a:rPr lang="en-US" sz="1950" b="0" i="0" u="none" strike="noStrike" cap="none" dirty="0">
                <a:solidFill>
                  <a:srgbClr val="15191D"/>
                </a:solidFill>
                <a:latin typeface="Source Sans 3"/>
                <a:ea typeface="Source Sans 3"/>
                <a:cs typeface="Source Sans 3"/>
                <a:sym typeface="Source Sans 3"/>
              </a:rPr>
              <a:t>scalable workflow: increased capacity</a:t>
            </a:r>
            <a:endParaRPr sz="1950" b="0" i="0" u="none" strike="noStrike" cap="none" dirty="0"/>
          </a:p>
        </p:txBody>
      </p:sp>
      <p:sp>
        <p:nvSpPr>
          <p:cNvPr id="187" name="Google Shape;187;p22"/>
          <p:cNvSpPr/>
          <p:nvPr/>
        </p:nvSpPr>
        <p:spPr>
          <a:xfrm>
            <a:off x="7347225" y="1543734"/>
            <a:ext cx="6633300" cy="870600"/>
          </a:xfrm>
          <a:prstGeom prst="roundRect">
            <a:avLst>
              <a:gd name="adj" fmla="val 480130"/>
            </a:avLst>
          </a:prstGeom>
          <a:solidFill>
            <a:srgbClr val="910D0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22"/>
          <p:cNvSpPr/>
          <p:nvPr/>
        </p:nvSpPr>
        <p:spPr>
          <a:xfrm>
            <a:off x="8810336" y="1732794"/>
            <a:ext cx="30180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1276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2350"/>
              <a:buFont typeface="IBM Plex Sans"/>
              <a:buNone/>
            </a:pPr>
            <a:r>
              <a:rPr lang="en-US" sz="3250" b="1" i="0" u="none" strike="noStrike" cap="none">
                <a:solidFill>
                  <a:schemeClr val="lt1"/>
                </a:solidFill>
                <a:latin typeface="IBM Plex Sans"/>
                <a:ea typeface="IBM Plex Sans"/>
                <a:cs typeface="IBM Plex Sans"/>
                <a:sym typeface="IBM Plex Sans"/>
              </a:rPr>
              <a:t>Without Nexus</a:t>
            </a:r>
            <a:endParaRPr sz="3250" b="0" i="0" u="none" strike="noStrike" cap="none">
              <a:solidFill>
                <a:schemeClr val="lt1"/>
              </a:solidFill>
            </a:endParaRPr>
          </a:p>
        </p:txBody>
      </p:sp>
      <p:sp>
        <p:nvSpPr>
          <p:cNvPr id="189" name="Google Shape;189;p22"/>
          <p:cNvSpPr/>
          <p:nvPr/>
        </p:nvSpPr>
        <p:spPr>
          <a:xfrm>
            <a:off x="7467788" y="2687874"/>
            <a:ext cx="63921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5263"/>
              </a:lnSpc>
              <a:spcBef>
                <a:spcPts val="0"/>
              </a:spcBef>
              <a:spcAft>
                <a:spcPts val="0"/>
              </a:spcAft>
              <a:buSzPts val="950"/>
              <a:buFont typeface="Arial"/>
              <a:buNone/>
            </a:pPr>
            <a:endParaRPr sz="950" b="0" i="0" u="none" strike="noStrike" cap="none"/>
          </a:p>
        </p:txBody>
      </p:sp>
      <p:sp>
        <p:nvSpPr>
          <p:cNvPr id="190" name="Google Shape;190;p22"/>
          <p:cNvSpPr/>
          <p:nvPr/>
        </p:nvSpPr>
        <p:spPr>
          <a:xfrm>
            <a:off x="7467788" y="2774614"/>
            <a:ext cx="6392100" cy="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406400" algn="l" rtl="0">
              <a:lnSpc>
                <a:spcPct val="105263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1950"/>
              <a:buFont typeface="Source Sans 3"/>
              <a:buChar char="•"/>
            </a:pPr>
            <a:r>
              <a:rPr lang="en-US" sz="1950" b="0" i="0" u="none" strike="noStrike" cap="none">
                <a:solidFill>
                  <a:srgbClr val="15191D"/>
                </a:solidFill>
                <a:latin typeface="Source Sans 3"/>
                <a:ea typeface="Source Sans 3"/>
                <a:cs typeface="Source Sans 3"/>
                <a:sym typeface="Source Sans 3"/>
              </a:rPr>
              <a:t>manual </a:t>
            </a:r>
            <a:r>
              <a:rPr lang="en-US" sz="1950">
                <a:solidFill>
                  <a:srgbClr val="15191D"/>
                </a:solidFill>
                <a:latin typeface="Source Sans 3"/>
                <a:ea typeface="Source Sans 3"/>
                <a:cs typeface="Source Sans 3"/>
                <a:sym typeface="Source Sans 3"/>
              </a:rPr>
              <a:t>analysis and production/Disconneted AI tool</a:t>
            </a:r>
            <a:endParaRPr sz="1950" b="0" i="0" u="none" strike="noStrike" cap="none"/>
          </a:p>
          <a:p>
            <a:pPr marL="342900" marR="0" lvl="0" indent="-406400" algn="l" rtl="0">
              <a:lnSpc>
                <a:spcPct val="105263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1950"/>
              <a:buFont typeface="Source Sans 3"/>
              <a:buChar char="•"/>
            </a:pPr>
            <a:r>
              <a:rPr lang="en-US" sz="1950" b="0" i="0" u="none" strike="noStrike" cap="none">
                <a:solidFill>
                  <a:srgbClr val="15191D"/>
                </a:solidFill>
                <a:latin typeface="Source Sans 3"/>
                <a:ea typeface="Source Sans 3"/>
                <a:cs typeface="Source Sans 3"/>
                <a:sym typeface="Source Sans 3"/>
              </a:rPr>
              <a:t>long discovery calls</a:t>
            </a:r>
            <a:endParaRPr sz="1950" b="0" i="0" u="none" strike="noStrike" cap="none"/>
          </a:p>
          <a:p>
            <a:pPr marL="342900" marR="0" lvl="0" indent="-406400" algn="l" rtl="0">
              <a:lnSpc>
                <a:spcPct val="105263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1950"/>
              <a:buFont typeface="Source Sans 3"/>
              <a:buChar char="•"/>
            </a:pPr>
            <a:r>
              <a:rPr lang="en-US" sz="1950" b="0" i="0" u="none" strike="noStrike" cap="none">
                <a:solidFill>
                  <a:srgbClr val="15191D"/>
                </a:solidFill>
                <a:latin typeface="Source Sans 3"/>
                <a:ea typeface="Source Sans 3"/>
                <a:cs typeface="Source Sans 3"/>
                <a:sym typeface="Source Sans 3"/>
              </a:rPr>
              <a:t>fragmented documentation</a:t>
            </a:r>
            <a:endParaRPr sz="1950" b="0" i="0" u="none" strike="noStrike" cap="none"/>
          </a:p>
          <a:p>
            <a:pPr marL="342900" marR="0" lvl="0" indent="-406400" algn="l" rtl="0">
              <a:lnSpc>
                <a:spcPct val="105263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1950"/>
              <a:buFont typeface="Source Sans 3"/>
              <a:buChar char="•"/>
            </a:pPr>
            <a:r>
              <a:rPr lang="en-US" sz="1950" b="0" i="0" u="none" strike="noStrike" cap="none">
                <a:solidFill>
                  <a:srgbClr val="15191D"/>
                </a:solidFill>
                <a:latin typeface="Source Sans 3"/>
                <a:ea typeface="Source Sans 3"/>
                <a:cs typeface="Source Sans 3"/>
                <a:sym typeface="Source Sans 3"/>
              </a:rPr>
              <a:t>limited scalability</a:t>
            </a:r>
            <a:endParaRPr sz="1950" b="0" i="0" u="none" strike="noStrike" cap="none"/>
          </a:p>
        </p:txBody>
      </p:sp>
      <p:sp>
        <p:nvSpPr>
          <p:cNvPr id="191" name="Google Shape;191;p22"/>
          <p:cNvSpPr/>
          <p:nvPr/>
        </p:nvSpPr>
        <p:spPr>
          <a:xfrm>
            <a:off x="7467788" y="3609330"/>
            <a:ext cx="6392100" cy="1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5263"/>
              </a:lnSpc>
              <a:spcBef>
                <a:spcPts val="0"/>
              </a:spcBef>
              <a:spcAft>
                <a:spcPts val="0"/>
              </a:spcAft>
              <a:buSzPts val="950"/>
              <a:buFont typeface="Arial"/>
              <a:buNone/>
            </a:pPr>
            <a:endParaRPr sz="1450" b="0" i="0" u="none" strike="noStrike" cap="none"/>
          </a:p>
        </p:txBody>
      </p:sp>
      <p:sp>
        <p:nvSpPr>
          <p:cNvPr id="192" name="Google Shape;192;p22"/>
          <p:cNvSpPr/>
          <p:nvPr/>
        </p:nvSpPr>
        <p:spPr>
          <a:xfrm>
            <a:off x="770525" y="4539606"/>
            <a:ext cx="15294600" cy="7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1739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1150"/>
              <a:buFont typeface="IBM Plex Sans"/>
              <a:buNone/>
            </a:pPr>
            <a:r>
              <a:rPr lang="en-US" sz="1950" b="1" dirty="0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AI GENERATES THE STRUCTURE, HUMAN KEEP STRATEGIC CONTROL</a:t>
            </a:r>
            <a:r>
              <a:rPr lang="en-US" sz="1950" b="1" i="0" u="none" strike="noStrike" cap="none" dirty="0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. </a:t>
            </a:r>
            <a:endParaRPr sz="1950" b="1" i="0" u="none" strike="noStrike" cap="none" dirty="0">
              <a:solidFill>
                <a:srgbClr val="15191D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0" marR="0" lvl="0" indent="0" algn="l" rtl="0">
              <a:lnSpc>
                <a:spcPct val="121739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1150"/>
              <a:buFont typeface="IBM Plex Sans"/>
              <a:buNone/>
            </a:pPr>
            <a:r>
              <a:rPr lang="en-US" sz="1950" b="1" dirty="0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  <a:t>NEXUS INCREASES ACCELERATOR EFFICIENCY, DOES NOT REPLACES THEIR EXPERTISE</a:t>
            </a:r>
            <a:br>
              <a:rPr lang="en-US" sz="1950" b="1" i="0" u="none" strike="noStrike" cap="none" dirty="0">
                <a:solidFill>
                  <a:srgbClr val="15191D"/>
                </a:solidFill>
                <a:latin typeface="IBM Plex Sans"/>
                <a:ea typeface="IBM Plex Sans"/>
                <a:cs typeface="IBM Plex Sans"/>
                <a:sym typeface="IBM Plex Sans"/>
              </a:rPr>
            </a:br>
            <a:endParaRPr sz="1950" b="1" i="0" u="none" strike="noStrike" cap="none" dirty="0"/>
          </a:p>
        </p:txBody>
      </p:sp>
      <p:sp>
        <p:nvSpPr>
          <p:cNvPr id="193" name="Google Shape;193;p22"/>
          <p:cNvSpPr/>
          <p:nvPr/>
        </p:nvSpPr>
        <p:spPr>
          <a:xfrm>
            <a:off x="649950" y="5646589"/>
            <a:ext cx="13330500" cy="1654200"/>
          </a:xfrm>
          <a:prstGeom prst="roundRect">
            <a:avLst>
              <a:gd name="adj" fmla="val 7288"/>
            </a:avLst>
          </a:prstGeom>
          <a:solidFill>
            <a:srgbClr val="303A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22"/>
          <p:cNvSpPr/>
          <p:nvPr/>
        </p:nvSpPr>
        <p:spPr>
          <a:xfrm>
            <a:off x="649950" y="5646589"/>
            <a:ext cx="4443300" cy="1654200"/>
          </a:xfrm>
          <a:prstGeom prst="roundRect">
            <a:avLst>
              <a:gd name="adj" fmla="val 7288"/>
            </a:avLst>
          </a:prstGeom>
          <a:solidFill>
            <a:srgbClr val="303A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22"/>
          <p:cNvSpPr/>
          <p:nvPr/>
        </p:nvSpPr>
        <p:spPr>
          <a:xfrm>
            <a:off x="714125" y="6383950"/>
            <a:ext cx="4218600" cy="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869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Source Sans 3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Profitto con Nexus &gt; Profitto senza Nexus</a:t>
            </a:r>
            <a:endParaRPr sz="1800" b="0" i="0" u="none" strike="noStrike" cap="none"/>
          </a:p>
        </p:txBody>
      </p:sp>
      <p:sp>
        <p:nvSpPr>
          <p:cNvPr id="196" name="Google Shape;196;p22"/>
          <p:cNvSpPr/>
          <p:nvPr/>
        </p:nvSpPr>
        <p:spPr>
          <a:xfrm>
            <a:off x="5093376" y="5646583"/>
            <a:ext cx="4842600" cy="1654200"/>
          </a:xfrm>
          <a:prstGeom prst="rect">
            <a:avLst/>
          </a:prstGeom>
          <a:solidFill>
            <a:srgbClr val="303A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22"/>
          <p:cNvSpPr/>
          <p:nvPr/>
        </p:nvSpPr>
        <p:spPr>
          <a:xfrm>
            <a:off x="5093363" y="5646589"/>
            <a:ext cx="15300" cy="1654200"/>
          </a:xfrm>
          <a:prstGeom prst="roundRect">
            <a:avLst>
              <a:gd name="adj" fmla="val 712932"/>
            </a:avLst>
          </a:prstGeom>
          <a:solidFill>
            <a:srgbClr val="49535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22"/>
          <p:cNvSpPr/>
          <p:nvPr/>
        </p:nvSpPr>
        <p:spPr>
          <a:xfrm>
            <a:off x="5253978" y="5538425"/>
            <a:ext cx="4122300" cy="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8695"/>
              </a:lnSpc>
              <a:spcBef>
                <a:spcPts val="0"/>
              </a:spcBef>
              <a:spcAft>
                <a:spcPts val="0"/>
              </a:spcAft>
              <a:buSzPts val="1150"/>
              <a:buFont typeface="Arial"/>
              <a:buNone/>
            </a:pPr>
            <a:endParaRPr sz="1150" b="0" i="0" u="none" strike="noStrike" cap="none"/>
          </a:p>
        </p:txBody>
      </p:sp>
      <p:sp>
        <p:nvSpPr>
          <p:cNvPr id="199" name="Google Shape;199;p22"/>
          <p:cNvSpPr/>
          <p:nvPr/>
        </p:nvSpPr>
        <p:spPr>
          <a:xfrm>
            <a:off x="5254041" y="5909871"/>
            <a:ext cx="4122300" cy="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869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Source Sans 3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Ricavi </a:t>
            </a:r>
            <a:r>
              <a:rPr lang="en-US" sz="1800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-</a:t>
            </a:r>
            <a:r>
              <a:rPr lang="en-US" sz="1800" b="0" i="0" u="none" strike="noStrike" cap="non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 Abbonamento Nexus </a:t>
            </a:r>
            <a:r>
              <a:rPr lang="en-US" sz="1800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-</a:t>
            </a:r>
            <a:r>
              <a:rPr lang="en-US" sz="1800" b="0" i="0" u="none" strike="noStrike" cap="non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 Costi interni ridotti</a:t>
            </a:r>
            <a:endParaRPr sz="1800" b="0" i="0" u="none" strike="noStrike" cap="none"/>
          </a:p>
        </p:txBody>
      </p:sp>
      <p:sp>
        <p:nvSpPr>
          <p:cNvPr id="200" name="Google Shape;200;p22"/>
          <p:cNvSpPr/>
          <p:nvPr/>
        </p:nvSpPr>
        <p:spPr>
          <a:xfrm>
            <a:off x="5253978" y="6507215"/>
            <a:ext cx="4122300" cy="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869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Source Sans 3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&gt;</a:t>
            </a:r>
            <a:endParaRPr sz="1800" b="0" i="0" u="none" strike="noStrike" cap="none"/>
          </a:p>
        </p:txBody>
      </p:sp>
      <p:sp>
        <p:nvSpPr>
          <p:cNvPr id="201" name="Google Shape;201;p22"/>
          <p:cNvSpPr/>
          <p:nvPr/>
        </p:nvSpPr>
        <p:spPr>
          <a:xfrm>
            <a:off x="5253978" y="6729268"/>
            <a:ext cx="4122300" cy="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8695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Source Sans 3"/>
              <a:buNone/>
            </a:pPr>
            <a:r>
              <a:rPr lang="en-US" sz="1800" b="0" i="0" u="none" strike="noStrike" cap="none" dirty="0" err="1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Ricavi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800" dirty="0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-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Costi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interni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attuali</a:t>
            </a:r>
            <a:endParaRPr sz="1800" b="0" i="0" u="none" strike="noStrike" cap="none" dirty="0"/>
          </a:p>
        </p:txBody>
      </p:sp>
      <p:sp>
        <p:nvSpPr>
          <p:cNvPr id="202" name="Google Shape;202;p22"/>
          <p:cNvSpPr/>
          <p:nvPr/>
        </p:nvSpPr>
        <p:spPr>
          <a:xfrm>
            <a:off x="4942511" y="6306277"/>
            <a:ext cx="301800" cy="334800"/>
          </a:xfrm>
          <a:prstGeom prst="roundRect">
            <a:avLst>
              <a:gd name="adj" fmla="val 36012"/>
            </a:avLst>
          </a:prstGeom>
          <a:solidFill>
            <a:srgbClr val="F4F6F8"/>
          </a:solidFill>
          <a:ln w="15225" cap="flat" cmpd="sng">
            <a:solidFill>
              <a:srgbClr val="4953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22"/>
          <p:cNvSpPr/>
          <p:nvPr/>
        </p:nvSpPr>
        <p:spPr>
          <a:xfrm>
            <a:off x="9536894" y="5646589"/>
            <a:ext cx="15300" cy="1654200"/>
          </a:xfrm>
          <a:prstGeom prst="roundRect">
            <a:avLst>
              <a:gd name="adj" fmla="val 712932"/>
            </a:avLst>
          </a:prstGeom>
          <a:solidFill>
            <a:srgbClr val="9EA3A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22"/>
          <p:cNvSpPr/>
          <p:nvPr/>
        </p:nvSpPr>
        <p:spPr>
          <a:xfrm>
            <a:off x="9815174" y="5918119"/>
            <a:ext cx="39834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142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IBM Plex Sans"/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Risparmio costi interni +</a:t>
            </a:r>
            <a:endParaRPr sz="1800" b="1" i="0" u="none" strike="noStrike" cap="none">
              <a:solidFill>
                <a:srgbClr val="FFFFFF"/>
              </a:solidFill>
              <a:latin typeface="IBM Plex Sans"/>
              <a:ea typeface="IBM Plex Sans"/>
              <a:cs typeface="IBM Plex Sans"/>
              <a:sym typeface="IBM Plex Sans"/>
            </a:endParaRPr>
          </a:p>
          <a:p>
            <a:pPr marL="0" marR="0" lvl="0" indent="0" algn="ctr" rtl="0">
              <a:lnSpc>
                <a:spcPct val="12142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IBM Plex Sans"/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 aumento capacità</a:t>
            </a:r>
            <a:endParaRPr sz="1800" b="1" i="0" u="none" strike="noStrike" cap="none"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205" name="Google Shape;205;p22"/>
          <p:cNvSpPr/>
          <p:nvPr/>
        </p:nvSpPr>
        <p:spPr>
          <a:xfrm>
            <a:off x="10901470" y="6544214"/>
            <a:ext cx="18108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142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IBM Plex Sans"/>
              <a:buNone/>
            </a:pPr>
            <a:r>
              <a:rPr lang="en-US" sz="1500" b="1" i="0" u="none" strike="noStrike" cap="non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&gt;</a:t>
            </a:r>
            <a:endParaRPr sz="1500" b="1" i="0" u="none" strike="noStrike" cap="none"/>
          </a:p>
        </p:txBody>
      </p:sp>
      <p:sp>
        <p:nvSpPr>
          <p:cNvPr id="206" name="Google Shape;206;p22"/>
          <p:cNvSpPr/>
          <p:nvPr/>
        </p:nvSpPr>
        <p:spPr>
          <a:xfrm>
            <a:off x="10656826" y="6842570"/>
            <a:ext cx="2300100" cy="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142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IBM Plex Sans"/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Abbonamento Nexus</a:t>
            </a:r>
            <a:endParaRPr sz="1800" b="1" i="0" u="none" strike="noStrike" cap="none"/>
          </a:p>
        </p:txBody>
      </p:sp>
      <p:sp>
        <p:nvSpPr>
          <p:cNvPr id="207" name="Google Shape;207;p22"/>
          <p:cNvSpPr/>
          <p:nvPr/>
        </p:nvSpPr>
        <p:spPr>
          <a:xfrm>
            <a:off x="9386042" y="6306277"/>
            <a:ext cx="301800" cy="334800"/>
          </a:xfrm>
          <a:prstGeom prst="roundRect">
            <a:avLst>
              <a:gd name="adj" fmla="val 36012"/>
            </a:avLst>
          </a:prstGeom>
          <a:solidFill>
            <a:srgbClr val="F4F6F8"/>
          </a:solidFill>
          <a:ln w="15225" cap="flat" cmpd="sng">
            <a:solidFill>
              <a:srgbClr val="9EA3A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8" name="Google Shape;208;p22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79127" y="6352603"/>
            <a:ext cx="228425" cy="25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2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28400" y="6350452"/>
            <a:ext cx="232290" cy="257725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2"/>
          <p:cNvSpPr txBox="1"/>
          <p:nvPr/>
        </p:nvSpPr>
        <p:spPr>
          <a:xfrm>
            <a:off x="1359998" y="1540438"/>
            <a:ext cx="10188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>
                <a:solidFill>
                  <a:schemeClr val="lt1"/>
                </a:solidFill>
              </a:rPr>
              <a:t>✓</a:t>
            </a:r>
            <a:endParaRPr sz="4700" b="1">
              <a:solidFill>
                <a:schemeClr val="lt1"/>
              </a:solidFill>
            </a:endParaRPr>
          </a:p>
        </p:txBody>
      </p:sp>
      <p:sp>
        <p:nvSpPr>
          <p:cNvPr id="211" name="Google Shape;211;p22"/>
          <p:cNvSpPr txBox="1"/>
          <p:nvPr/>
        </p:nvSpPr>
        <p:spPr>
          <a:xfrm>
            <a:off x="8138875" y="1540438"/>
            <a:ext cx="8097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>
                <a:solidFill>
                  <a:schemeClr val="lt1"/>
                </a:solidFill>
              </a:rPr>
              <a:t>✘</a:t>
            </a:r>
            <a:endParaRPr sz="4500">
              <a:solidFill>
                <a:schemeClr val="lt1"/>
              </a:solidFill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5EA05A4-9245-274D-F7DB-31B6AF272681}"/>
              </a:ext>
            </a:extLst>
          </p:cNvPr>
          <p:cNvSpPr txBox="1"/>
          <p:nvPr/>
        </p:nvSpPr>
        <p:spPr>
          <a:xfrm>
            <a:off x="714125" y="7533252"/>
            <a:ext cx="12903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NEW IDEA</a:t>
            </a:r>
            <a:r>
              <a:rPr lang="it-IT" dirty="0"/>
              <a:t>: </a:t>
            </a:r>
            <a:r>
              <a:rPr lang="it-IT" sz="1600" dirty="0">
                <a:latin typeface="IBM Plex Sans" panose="020B0503050203000203" pitchFamily="34" charset="0"/>
              </a:rPr>
              <a:t>Lavorare di più sul </a:t>
            </a:r>
            <a:r>
              <a:rPr lang="it-IT" sz="1600" dirty="0" err="1">
                <a:latin typeface="IBM Plex Sans" panose="020B0503050203000203" pitchFamily="34" charset="0"/>
              </a:rPr>
              <a:t>critical</a:t>
            </a:r>
            <a:r>
              <a:rPr lang="it-IT" sz="1600" dirty="0">
                <a:latin typeface="IBM Plex Sans" panose="020B0503050203000203" pitchFamily="34" charset="0"/>
              </a:rPr>
              <a:t> feedback di S1 e flag considerando S1 uno screening and </a:t>
            </a:r>
            <a:r>
              <a:rPr lang="it-IT" sz="1600" dirty="0" err="1">
                <a:latin typeface="IBM Plex Sans" panose="020B0503050203000203" pitchFamily="34" charset="0"/>
              </a:rPr>
              <a:t>valutation</a:t>
            </a:r>
            <a:r>
              <a:rPr lang="it-IT" sz="1600" dirty="0">
                <a:latin typeface="IBM Plex Sans" panose="020B0503050203000203" pitchFamily="34" charset="0"/>
              </a:rPr>
              <a:t> di startup, puntando ovviamente al risparmio tempo per valutare le startup vendibile al mercato dei venture capital.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3"/>
          <p:cNvSpPr/>
          <p:nvPr/>
        </p:nvSpPr>
        <p:spPr>
          <a:xfrm>
            <a:off x="371000" y="448160"/>
            <a:ext cx="1812300" cy="306600"/>
          </a:xfrm>
          <a:prstGeom prst="roundRect">
            <a:avLst>
              <a:gd name="adj" fmla="val 42593"/>
            </a:avLst>
          </a:prstGeom>
          <a:noFill/>
          <a:ln w="9525" cap="flat" cmpd="sng">
            <a:solidFill>
              <a:srgbClr val="303A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23"/>
          <p:cNvSpPr/>
          <p:nvPr/>
        </p:nvSpPr>
        <p:spPr>
          <a:xfrm>
            <a:off x="487324" y="510073"/>
            <a:ext cx="1579500" cy="1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7272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100"/>
              <a:buFont typeface="Source Sans 3"/>
              <a:buNone/>
            </a:pPr>
            <a:r>
              <a:rPr lang="en-US" sz="1100" b="0" i="0" u="none" strike="noStrike" cap="none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COMPETITIVE LANDSCAPE</a:t>
            </a:r>
            <a:endParaRPr sz="1100" b="0" i="0" u="none" strike="noStrike" cap="none"/>
          </a:p>
        </p:txBody>
      </p:sp>
      <p:sp>
        <p:nvSpPr>
          <p:cNvPr id="219" name="Google Shape;219;p23"/>
          <p:cNvSpPr/>
          <p:nvPr/>
        </p:nvSpPr>
        <p:spPr>
          <a:xfrm>
            <a:off x="371000" y="806162"/>
            <a:ext cx="9156900" cy="54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9718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3550"/>
              <a:buFont typeface="IBM Plex Sans"/>
              <a:buNone/>
            </a:pPr>
            <a:r>
              <a:rPr lang="en-US" sz="4400" b="1" i="0" u="none" strike="noStrike" cap="none">
                <a:solidFill>
                  <a:srgbClr val="15191D"/>
                </a:solidFill>
                <a:latin typeface="Roboto"/>
                <a:ea typeface="Roboto"/>
                <a:cs typeface="Roboto"/>
                <a:sym typeface="Roboto"/>
              </a:rPr>
              <a:t>Market &amp; Competitive Analysis</a:t>
            </a:r>
            <a:endParaRPr sz="4400" b="1" i="0" u="none" strike="noStrike" cap="none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0" name="Google Shape;220;p23"/>
          <p:cNvSpPr/>
          <p:nvPr/>
        </p:nvSpPr>
        <p:spPr>
          <a:xfrm>
            <a:off x="272100" y="1773113"/>
            <a:ext cx="14086200" cy="4243200"/>
          </a:xfrm>
          <a:prstGeom prst="roundRect">
            <a:avLst>
              <a:gd name="adj" fmla="val 6498"/>
            </a:avLst>
          </a:prstGeom>
          <a:noFill/>
          <a:ln w="10275" cap="flat" cmpd="sng">
            <a:solidFill>
              <a:schemeClr val="dk1">
                <a:alpha val="7843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8725" tIns="98725" rIns="98725" bIns="98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12">
              <a:highlight>
                <a:schemeClr val="dk1"/>
              </a:highlight>
            </a:endParaRPr>
          </a:p>
        </p:txBody>
      </p:sp>
      <p:sp>
        <p:nvSpPr>
          <p:cNvPr id="221" name="Google Shape;221;p23"/>
          <p:cNvSpPr/>
          <p:nvPr/>
        </p:nvSpPr>
        <p:spPr>
          <a:xfrm>
            <a:off x="280329" y="1781341"/>
            <a:ext cx="14069700" cy="450900"/>
          </a:xfrm>
          <a:prstGeom prst="rect">
            <a:avLst/>
          </a:prstGeom>
          <a:solidFill>
            <a:srgbClr val="FFFFFF">
              <a:alpha val="3921"/>
            </a:srgbClr>
          </a:solidFill>
          <a:ln>
            <a:noFill/>
          </a:ln>
        </p:spPr>
        <p:txBody>
          <a:bodyPr spcFirstLastPara="1" wrap="square" lIns="98725" tIns="98725" rIns="98725" bIns="98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23"/>
          <p:cNvSpPr/>
          <p:nvPr/>
        </p:nvSpPr>
        <p:spPr>
          <a:xfrm>
            <a:off x="476274" y="1883428"/>
            <a:ext cx="21369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1512"/>
              <a:buFont typeface="Source Sans 3"/>
              <a:buNone/>
            </a:pPr>
            <a:r>
              <a:rPr lang="en-US" sz="1812" b="1" i="0" u="none" strike="noStrike" cap="none">
                <a:solidFill>
                  <a:srgbClr val="15191D"/>
                </a:solidFill>
                <a:latin typeface="Source Sans 3"/>
                <a:ea typeface="Source Sans 3"/>
                <a:cs typeface="Source Sans 3"/>
                <a:sym typeface="Source Sans 3"/>
              </a:rPr>
              <a:t>Categoria</a:t>
            </a:r>
            <a:endParaRPr sz="1812" b="0" i="0" u="none" strike="noStrike" cap="none"/>
          </a:p>
        </p:txBody>
      </p:sp>
      <p:sp>
        <p:nvSpPr>
          <p:cNvPr id="223" name="Google Shape;223;p23"/>
          <p:cNvSpPr/>
          <p:nvPr/>
        </p:nvSpPr>
        <p:spPr>
          <a:xfrm>
            <a:off x="3012876" y="1883428"/>
            <a:ext cx="21330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1512"/>
              <a:buFont typeface="Source Sans 3"/>
              <a:buNone/>
            </a:pPr>
            <a:r>
              <a:rPr lang="en-US" sz="1812" b="1" i="0" u="none" strike="noStrike" cap="none">
                <a:solidFill>
                  <a:srgbClr val="15191D"/>
                </a:solidFill>
                <a:latin typeface="Source Sans 3"/>
                <a:ea typeface="Source Sans 3"/>
                <a:cs typeface="Source Sans 3"/>
                <a:sym typeface="Source Sans 3"/>
              </a:rPr>
              <a:t>Esempi</a:t>
            </a:r>
            <a:endParaRPr sz="1812" b="0" i="0" u="none" strike="noStrike" cap="none"/>
          </a:p>
        </p:txBody>
      </p:sp>
      <p:sp>
        <p:nvSpPr>
          <p:cNvPr id="224" name="Google Shape;224;p23"/>
          <p:cNvSpPr/>
          <p:nvPr/>
        </p:nvSpPr>
        <p:spPr>
          <a:xfrm>
            <a:off x="5545365" y="1883428"/>
            <a:ext cx="26955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1512"/>
              <a:buFont typeface="Source Sans 3"/>
              <a:buNone/>
            </a:pPr>
            <a:r>
              <a:rPr lang="en-US" sz="1812" b="1" i="0" u="none" strike="noStrike" cap="none">
                <a:solidFill>
                  <a:srgbClr val="15191D"/>
                </a:solidFill>
                <a:latin typeface="Source Sans 3"/>
                <a:ea typeface="Source Sans 3"/>
                <a:cs typeface="Source Sans 3"/>
                <a:sym typeface="Source Sans 3"/>
              </a:rPr>
              <a:t>Cosa offrono</a:t>
            </a:r>
            <a:endParaRPr sz="1812" b="0" i="0" u="none" strike="noStrike" cap="none"/>
          </a:p>
        </p:txBody>
      </p:sp>
      <p:sp>
        <p:nvSpPr>
          <p:cNvPr id="225" name="Google Shape;225;p23"/>
          <p:cNvSpPr/>
          <p:nvPr/>
        </p:nvSpPr>
        <p:spPr>
          <a:xfrm>
            <a:off x="8640614" y="1883428"/>
            <a:ext cx="21330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1512"/>
              <a:buFont typeface="Source Sans 3"/>
              <a:buNone/>
            </a:pPr>
            <a:r>
              <a:rPr lang="en-US" sz="1812" b="1" i="0" u="none" strike="noStrike" cap="none">
                <a:solidFill>
                  <a:srgbClr val="15191D"/>
                </a:solidFill>
                <a:latin typeface="Source Sans 3"/>
                <a:ea typeface="Source Sans 3"/>
                <a:cs typeface="Source Sans 3"/>
                <a:sym typeface="Source Sans 3"/>
              </a:rPr>
              <a:t>Buyer principale</a:t>
            </a:r>
            <a:endParaRPr sz="1812" b="0" i="0" u="none" strike="noStrike" cap="none"/>
          </a:p>
        </p:txBody>
      </p:sp>
      <p:sp>
        <p:nvSpPr>
          <p:cNvPr id="226" name="Google Shape;226;p23"/>
          <p:cNvSpPr/>
          <p:nvPr/>
        </p:nvSpPr>
        <p:spPr>
          <a:xfrm>
            <a:off x="11173102" y="1883428"/>
            <a:ext cx="29811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1512"/>
              <a:buFont typeface="Source Sans 3"/>
              <a:buNone/>
            </a:pPr>
            <a:r>
              <a:rPr lang="en-US" sz="1812" b="1" i="0" u="none" strike="noStrike" cap="none">
                <a:solidFill>
                  <a:srgbClr val="15191D"/>
                </a:solidFill>
                <a:latin typeface="Source Sans 3"/>
                <a:ea typeface="Source Sans 3"/>
                <a:cs typeface="Source Sans 3"/>
                <a:sym typeface="Source Sans 3"/>
              </a:rPr>
              <a:t>Limite rispetto a Nexus</a:t>
            </a:r>
            <a:endParaRPr sz="1812" b="0" i="0" u="none" strike="noStrike" cap="none"/>
          </a:p>
        </p:txBody>
      </p:sp>
      <p:sp>
        <p:nvSpPr>
          <p:cNvPr id="227" name="Google Shape;227;p23"/>
          <p:cNvSpPr/>
          <p:nvPr/>
        </p:nvSpPr>
        <p:spPr>
          <a:xfrm>
            <a:off x="280329" y="2232115"/>
            <a:ext cx="14069700" cy="944100"/>
          </a:xfrm>
          <a:prstGeom prst="rect">
            <a:avLst/>
          </a:prstGeom>
          <a:solidFill>
            <a:srgbClr val="000000">
              <a:alpha val="3920"/>
            </a:srgbClr>
          </a:solidFill>
          <a:ln>
            <a:noFill/>
          </a:ln>
        </p:spPr>
        <p:txBody>
          <a:bodyPr spcFirstLastPara="1" wrap="square" lIns="98725" tIns="98725" rIns="98725" bIns="98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12"/>
          </a:p>
        </p:txBody>
      </p:sp>
      <p:sp>
        <p:nvSpPr>
          <p:cNvPr id="228" name="Google Shape;228;p23"/>
          <p:cNvSpPr/>
          <p:nvPr/>
        </p:nvSpPr>
        <p:spPr>
          <a:xfrm>
            <a:off x="476274" y="2334201"/>
            <a:ext cx="21369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512"/>
              <a:buFont typeface="Source Sans 3"/>
              <a:buNone/>
            </a:pPr>
            <a:r>
              <a:rPr lang="en-US" sz="1712" b="0" i="0" u="none" strike="noStrike" cap="none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Tool AI per founder</a:t>
            </a:r>
            <a:endParaRPr sz="1712" b="0" i="0" u="none" strike="noStrike" cap="none"/>
          </a:p>
        </p:txBody>
      </p:sp>
      <p:sp>
        <p:nvSpPr>
          <p:cNvPr id="229" name="Google Shape;229;p23"/>
          <p:cNvSpPr/>
          <p:nvPr/>
        </p:nvSpPr>
        <p:spPr>
          <a:xfrm>
            <a:off x="3012876" y="2334201"/>
            <a:ext cx="21330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512"/>
              <a:buFont typeface="Source Sans 3"/>
              <a:buNone/>
            </a:pPr>
            <a:r>
              <a:rPr lang="en-US" sz="1712" b="0" i="0" u="none" strike="noStrike" cap="none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Venturekit, Upmetrics</a:t>
            </a:r>
            <a:endParaRPr sz="1712" b="0" i="0" u="none" strike="noStrike" cap="none"/>
          </a:p>
        </p:txBody>
      </p:sp>
      <p:sp>
        <p:nvSpPr>
          <p:cNvPr id="230" name="Google Shape;230;p23"/>
          <p:cNvSpPr/>
          <p:nvPr/>
        </p:nvSpPr>
        <p:spPr>
          <a:xfrm>
            <a:off x="5545365" y="2334201"/>
            <a:ext cx="26955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512"/>
              <a:buFont typeface="Source Sans 3"/>
              <a:buNone/>
            </a:pPr>
            <a:r>
              <a:rPr lang="en-US" sz="1712" b="0" i="0" u="none" strike="noStrike" cap="none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Pitch </a:t>
            </a:r>
            <a:r>
              <a:rPr lang="en-US" sz="1712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&amp; business plan generation</a:t>
            </a:r>
            <a:endParaRPr sz="1712" b="0" i="0" u="none" strike="noStrike" cap="none"/>
          </a:p>
        </p:txBody>
      </p:sp>
      <p:sp>
        <p:nvSpPr>
          <p:cNvPr id="231" name="Google Shape;231;p23"/>
          <p:cNvSpPr/>
          <p:nvPr/>
        </p:nvSpPr>
        <p:spPr>
          <a:xfrm>
            <a:off x="8640614" y="2334201"/>
            <a:ext cx="21330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512"/>
              <a:buFont typeface="Source Sans 3"/>
              <a:buNone/>
            </a:pPr>
            <a:r>
              <a:rPr lang="en-US" sz="1712" b="0" i="0" u="none" strike="noStrike" cap="none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Founder</a:t>
            </a:r>
            <a:r>
              <a:rPr lang="en-US" sz="1712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s </a:t>
            </a:r>
            <a:r>
              <a:rPr lang="en-US" sz="1712" b="0" i="0" u="none" strike="noStrike" cap="none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/ small </a:t>
            </a:r>
            <a:r>
              <a:rPr lang="en-US" sz="1712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teams</a:t>
            </a:r>
            <a:endParaRPr sz="1712" b="0" i="0" u="none" strike="noStrike" cap="none"/>
          </a:p>
        </p:txBody>
      </p:sp>
      <p:sp>
        <p:nvSpPr>
          <p:cNvPr id="232" name="Google Shape;232;p23"/>
          <p:cNvSpPr/>
          <p:nvPr/>
        </p:nvSpPr>
        <p:spPr>
          <a:xfrm>
            <a:off x="11173102" y="2334201"/>
            <a:ext cx="2981100" cy="7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512"/>
              <a:buFont typeface="Source Sans 3"/>
              <a:buNone/>
            </a:pPr>
            <a:r>
              <a:rPr lang="en-US" sz="1712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Output-focused, </a:t>
            </a:r>
            <a:endParaRPr sz="1712">
              <a:solidFill>
                <a:srgbClr val="303A43"/>
              </a:solidFill>
              <a:latin typeface="Source Sans 3"/>
              <a:ea typeface="Source Sans 3"/>
              <a:cs typeface="Source Sans 3"/>
              <a:sym typeface="Source Sans 3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512"/>
              <a:buFont typeface="Source Sans 3"/>
              <a:buNone/>
            </a:pPr>
            <a:r>
              <a:rPr lang="en-US" sz="1712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no standardisation</a:t>
            </a:r>
            <a:endParaRPr sz="1712" b="0" i="0" u="none" strike="noStrike" cap="none"/>
          </a:p>
        </p:txBody>
      </p:sp>
      <p:sp>
        <p:nvSpPr>
          <p:cNvPr id="233" name="Google Shape;233;p23"/>
          <p:cNvSpPr/>
          <p:nvPr/>
        </p:nvSpPr>
        <p:spPr>
          <a:xfrm>
            <a:off x="280329" y="3176091"/>
            <a:ext cx="14069700" cy="697500"/>
          </a:xfrm>
          <a:prstGeom prst="rect">
            <a:avLst/>
          </a:prstGeom>
          <a:solidFill>
            <a:srgbClr val="FFFFFF">
              <a:alpha val="3921"/>
            </a:srgbClr>
          </a:solidFill>
          <a:ln>
            <a:noFill/>
          </a:ln>
        </p:spPr>
        <p:txBody>
          <a:bodyPr spcFirstLastPara="1" wrap="square" lIns="98725" tIns="98725" rIns="98725" bIns="98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12"/>
          </a:p>
        </p:txBody>
      </p:sp>
      <p:sp>
        <p:nvSpPr>
          <p:cNvPr id="234" name="Google Shape;234;p23"/>
          <p:cNvSpPr/>
          <p:nvPr/>
        </p:nvSpPr>
        <p:spPr>
          <a:xfrm>
            <a:off x="476274" y="3278177"/>
            <a:ext cx="21369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512"/>
              <a:buFont typeface="Source Sans 3"/>
              <a:buNone/>
            </a:pPr>
            <a:r>
              <a:rPr lang="en-US" sz="1712" b="0" i="0" u="none" strike="noStrike" cap="none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Software per planning esteso</a:t>
            </a:r>
            <a:endParaRPr sz="1712" b="0" i="0" u="none" strike="noStrike" cap="none"/>
          </a:p>
        </p:txBody>
      </p:sp>
      <p:sp>
        <p:nvSpPr>
          <p:cNvPr id="235" name="Google Shape;235;p23"/>
          <p:cNvSpPr/>
          <p:nvPr/>
        </p:nvSpPr>
        <p:spPr>
          <a:xfrm>
            <a:off x="3012876" y="3278177"/>
            <a:ext cx="21330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512"/>
              <a:buFont typeface="Source Sans 3"/>
              <a:buNone/>
            </a:pPr>
            <a:r>
              <a:rPr lang="en-US" sz="1712" b="0" i="0" u="none" strike="noStrike" cap="none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Upmetrics </a:t>
            </a:r>
            <a:r>
              <a:rPr lang="en-US" sz="1712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(advanced)</a:t>
            </a:r>
            <a:endParaRPr sz="1712" b="0" i="0" u="none" strike="noStrike" cap="none"/>
          </a:p>
        </p:txBody>
      </p:sp>
      <p:sp>
        <p:nvSpPr>
          <p:cNvPr id="236" name="Google Shape;236;p23"/>
          <p:cNvSpPr/>
          <p:nvPr/>
        </p:nvSpPr>
        <p:spPr>
          <a:xfrm>
            <a:off x="5545365" y="3278177"/>
            <a:ext cx="26955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512"/>
              <a:buFont typeface="Source Sans 3"/>
              <a:buNone/>
            </a:pPr>
            <a:r>
              <a:rPr lang="en-US" sz="1712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Guided builder &amp;</a:t>
            </a:r>
            <a:r>
              <a:rPr lang="en-US" sz="1712" b="0" i="0" u="none" strike="noStrike" cap="none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 forecasting, </a:t>
            </a:r>
            <a:endParaRPr sz="1712" b="0" i="0" u="none" strike="noStrike" cap="none"/>
          </a:p>
        </p:txBody>
      </p:sp>
      <p:sp>
        <p:nvSpPr>
          <p:cNvPr id="237" name="Google Shape;237;p23"/>
          <p:cNvSpPr/>
          <p:nvPr/>
        </p:nvSpPr>
        <p:spPr>
          <a:xfrm>
            <a:off x="8640614" y="3278177"/>
            <a:ext cx="21330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512"/>
              <a:buFont typeface="Source Sans 3"/>
              <a:buNone/>
            </a:pPr>
            <a:r>
              <a:rPr lang="en-US" sz="1712" b="0" i="0" u="none" strike="noStrike" cap="none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Founders, advisor</a:t>
            </a:r>
            <a:endParaRPr sz="1712" b="0" i="0" u="none" strike="noStrike" cap="none"/>
          </a:p>
        </p:txBody>
      </p:sp>
      <p:sp>
        <p:nvSpPr>
          <p:cNvPr id="238" name="Google Shape;238;p23"/>
          <p:cNvSpPr/>
          <p:nvPr/>
        </p:nvSpPr>
        <p:spPr>
          <a:xfrm>
            <a:off x="11173102" y="3278177"/>
            <a:ext cx="29811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512"/>
              <a:buFont typeface="Source Sans 3"/>
              <a:buNone/>
            </a:pPr>
            <a:r>
              <a:rPr lang="en-US" sz="1712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Templates, not scalable systems</a:t>
            </a:r>
            <a:endParaRPr sz="1712" b="0" i="0" u="none" strike="noStrike" cap="none"/>
          </a:p>
        </p:txBody>
      </p:sp>
      <p:sp>
        <p:nvSpPr>
          <p:cNvPr id="239" name="Google Shape;239;p23"/>
          <p:cNvSpPr/>
          <p:nvPr/>
        </p:nvSpPr>
        <p:spPr>
          <a:xfrm>
            <a:off x="280329" y="3873465"/>
            <a:ext cx="14069700" cy="944100"/>
          </a:xfrm>
          <a:prstGeom prst="rect">
            <a:avLst/>
          </a:prstGeom>
          <a:solidFill>
            <a:srgbClr val="000000">
              <a:alpha val="3921"/>
            </a:srgbClr>
          </a:solidFill>
          <a:ln>
            <a:noFill/>
          </a:ln>
        </p:spPr>
        <p:txBody>
          <a:bodyPr spcFirstLastPara="1" wrap="square" lIns="98725" tIns="98725" rIns="98725" bIns="98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12"/>
          </a:p>
        </p:txBody>
      </p:sp>
      <p:sp>
        <p:nvSpPr>
          <p:cNvPr id="240" name="Google Shape;240;p23"/>
          <p:cNvSpPr/>
          <p:nvPr/>
        </p:nvSpPr>
        <p:spPr>
          <a:xfrm>
            <a:off x="476274" y="3975552"/>
            <a:ext cx="21369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512"/>
              <a:buFont typeface="Source Sans 3"/>
              <a:buNone/>
            </a:pPr>
            <a:r>
              <a:rPr lang="en-US" sz="1712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A</a:t>
            </a:r>
            <a:r>
              <a:rPr lang="en-US" sz="1712" b="0" i="0" u="none" strike="noStrike" cap="none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ccelerator operations</a:t>
            </a:r>
            <a:endParaRPr sz="1712" b="0" i="0" u="none" strike="noStrike" cap="none"/>
          </a:p>
        </p:txBody>
      </p:sp>
      <p:sp>
        <p:nvSpPr>
          <p:cNvPr id="241" name="Google Shape;241;p23"/>
          <p:cNvSpPr/>
          <p:nvPr/>
        </p:nvSpPr>
        <p:spPr>
          <a:xfrm>
            <a:off x="3012876" y="3975552"/>
            <a:ext cx="21330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512"/>
              <a:buFont typeface="Source Sans 3"/>
              <a:buNone/>
            </a:pPr>
            <a:r>
              <a:rPr lang="en-US" sz="1712" b="0" i="0" u="none" strike="noStrike" cap="none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Sopact</a:t>
            </a:r>
            <a:endParaRPr sz="1712" b="0" i="0" u="none" strike="noStrike" cap="none"/>
          </a:p>
        </p:txBody>
      </p:sp>
      <p:sp>
        <p:nvSpPr>
          <p:cNvPr id="242" name="Google Shape;242;p23"/>
          <p:cNvSpPr/>
          <p:nvPr/>
        </p:nvSpPr>
        <p:spPr>
          <a:xfrm>
            <a:off x="5545365" y="3975552"/>
            <a:ext cx="2695500" cy="7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512"/>
              <a:buFont typeface="Source Sans 3"/>
              <a:buNone/>
            </a:pPr>
            <a:r>
              <a:rPr lang="en-US" sz="1712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International Workflow &amp; reporting tools</a:t>
            </a:r>
            <a:endParaRPr sz="1712" b="0" i="0" u="none" strike="noStrike" cap="none"/>
          </a:p>
        </p:txBody>
      </p:sp>
      <p:sp>
        <p:nvSpPr>
          <p:cNvPr id="243" name="Google Shape;243;p23"/>
          <p:cNvSpPr/>
          <p:nvPr/>
        </p:nvSpPr>
        <p:spPr>
          <a:xfrm>
            <a:off x="8640614" y="3975552"/>
            <a:ext cx="21330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512"/>
              <a:buFont typeface="Source Sans 3"/>
              <a:buNone/>
            </a:pPr>
            <a:r>
              <a:rPr lang="en-US" sz="1712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712" b="0" i="0" u="none" strike="noStrike" cap="none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Accelerator</a:t>
            </a:r>
            <a:r>
              <a:rPr lang="en-US" sz="1712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s</a:t>
            </a:r>
            <a:endParaRPr sz="1712" b="0" i="0" u="none" strike="noStrike" cap="none"/>
          </a:p>
        </p:txBody>
      </p:sp>
      <p:sp>
        <p:nvSpPr>
          <p:cNvPr id="244" name="Google Shape;244;p23"/>
          <p:cNvSpPr/>
          <p:nvPr/>
        </p:nvSpPr>
        <p:spPr>
          <a:xfrm>
            <a:off x="11173102" y="3975552"/>
            <a:ext cx="2981100" cy="7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512"/>
              <a:buFont typeface="Source Sans 3"/>
              <a:buNone/>
            </a:pPr>
            <a:r>
              <a:rPr lang="en-US" sz="1712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Workflow tool, not documentation system</a:t>
            </a:r>
            <a:endParaRPr sz="1712" b="0" i="0" u="none" strike="noStrike" cap="none"/>
          </a:p>
        </p:txBody>
      </p:sp>
      <p:sp>
        <p:nvSpPr>
          <p:cNvPr id="245" name="Google Shape;245;p23"/>
          <p:cNvSpPr/>
          <p:nvPr/>
        </p:nvSpPr>
        <p:spPr>
          <a:xfrm>
            <a:off x="280329" y="4817441"/>
            <a:ext cx="14069700" cy="1190700"/>
          </a:xfrm>
          <a:prstGeom prst="rect">
            <a:avLst/>
          </a:prstGeom>
          <a:solidFill>
            <a:srgbClr val="FFFFFF">
              <a:alpha val="3920"/>
            </a:srgbClr>
          </a:solidFill>
          <a:ln>
            <a:noFill/>
          </a:ln>
        </p:spPr>
        <p:txBody>
          <a:bodyPr spcFirstLastPara="1" wrap="square" lIns="98725" tIns="98725" rIns="98725" bIns="98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12"/>
          </a:p>
        </p:txBody>
      </p:sp>
      <p:sp>
        <p:nvSpPr>
          <p:cNvPr id="246" name="Google Shape;246;p23"/>
          <p:cNvSpPr/>
          <p:nvPr/>
        </p:nvSpPr>
        <p:spPr>
          <a:xfrm>
            <a:off x="476274" y="4919527"/>
            <a:ext cx="21369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512"/>
              <a:buFont typeface="Source Sans 3"/>
              <a:buNone/>
            </a:pPr>
            <a:r>
              <a:rPr lang="en-US" sz="1712" b="1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Aggregator  AI per accelerators</a:t>
            </a:r>
            <a:endParaRPr sz="1712" b="0" i="0" u="none" strike="noStrike" cap="none"/>
          </a:p>
        </p:txBody>
      </p:sp>
      <p:sp>
        <p:nvSpPr>
          <p:cNvPr id="247" name="Google Shape;247;p23"/>
          <p:cNvSpPr/>
          <p:nvPr/>
        </p:nvSpPr>
        <p:spPr>
          <a:xfrm>
            <a:off x="3012876" y="4919527"/>
            <a:ext cx="21330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512"/>
              <a:buFont typeface="Source Sans 3"/>
              <a:buNone/>
            </a:pPr>
            <a:r>
              <a:rPr lang="en-US" sz="1712" b="1" i="0" u="none" strike="noStrike" cap="none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Nexus Launchpad</a:t>
            </a:r>
            <a:endParaRPr sz="1712" b="0" i="0" u="none" strike="noStrike" cap="none"/>
          </a:p>
        </p:txBody>
      </p:sp>
      <p:sp>
        <p:nvSpPr>
          <p:cNvPr id="248" name="Google Shape;248;p23"/>
          <p:cNvSpPr/>
          <p:nvPr/>
        </p:nvSpPr>
        <p:spPr>
          <a:xfrm>
            <a:off x="5545365" y="4919527"/>
            <a:ext cx="2695500" cy="9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512"/>
              <a:buFont typeface="Source Sans 3"/>
              <a:buNone/>
            </a:pPr>
            <a:r>
              <a:rPr lang="en-US" sz="1712" b="0" i="0" u="none" strike="noStrike" cap="none" dirty="0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Onboarding</a:t>
            </a:r>
            <a:r>
              <a:rPr lang="en-US" sz="1712" dirty="0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 + investor documentation </a:t>
            </a:r>
            <a:endParaRPr sz="1712" b="0" i="0" u="none" strike="noStrike" cap="none" dirty="0"/>
          </a:p>
        </p:txBody>
      </p:sp>
      <p:sp>
        <p:nvSpPr>
          <p:cNvPr id="249" name="Google Shape;249;p23"/>
          <p:cNvSpPr/>
          <p:nvPr/>
        </p:nvSpPr>
        <p:spPr>
          <a:xfrm>
            <a:off x="8640614" y="4919527"/>
            <a:ext cx="2133000" cy="7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512"/>
              <a:buFont typeface="Source Sans 3"/>
              <a:buNone/>
            </a:pPr>
            <a:r>
              <a:rPr lang="en-US" sz="1712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712" b="0" i="0" u="none" strike="noStrike" cap="none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Accelerator</a:t>
            </a:r>
            <a:r>
              <a:rPr lang="en-US" sz="1712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s</a:t>
            </a:r>
            <a:endParaRPr sz="1712" b="0" i="0" u="none" strike="noStrike" cap="none"/>
          </a:p>
        </p:txBody>
      </p:sp>
      <p:sp>
        <p:nvSpPr>
          <p:cNvPr id="250" name="Google Shape;250;p23"/>
          <p:cNvSpPr/>
          <p:nvPr/>
        </p:nvSpPr>
        <p:spPr>
          <a:xfrm>
            <a:off x="11173102" y="4919527"/>
            <a:ext cx="2981100" cy="7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512"/>
              <a:buFont typeface="Source Sans 3"/>
              <a:buNone/>
            </a:pPr>
            <a:r>
              <a:rPr lang="en-US" sz="1712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Requires clear positioning </a:t>
            </a:r>
            <a:endParaRPr sz="1712" b="0" i="0" u="none" strike="noStrike" cap="none"/>
          </a:p>
        </p:txBody>
      </p:sp>
      <p:sp>
        <p:nvSpPr>
          <p:cNvPr id="251" name="Google Shape;251;p23"/>
          <p:cNvSpPr/>
          <p:nvPr/>
        </p:nvSpPr>
        <p:spPr>
          <a:xfrm>
            <a:off x="216071" y="6359525"/>
            <a:ext cx="148233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512"/>
              <a:buFont typeface="Source Sans 3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Nexus focuses on B2B because accelerators need standardized startup documentation</a:t>
            </a:r>
            <a:r>
              <a:rPr lang="en-US" sz="1800" b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 and they can save employee costs, scaling, extra margin.</a:t>
            </a:r>
            <a:br>
              <a:rPr lang="en-US" sz="1800" b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</a:br>
            <a:endParaRPr sz="1800" b="1">
              <a:solidFill>
                <a:schemeClr val="dk1"/>
              </a:solidFill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252" name="Google Shape;252;p23"/>
          <p:cNvSpPr/>
          <p:nvPr/>
        </p:nvSpPr>
        <p:spPr>
          <a:xfrm>
            <a:off x="216071" y="6594152"/>
            <a:ext cx="13044300" cy="2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714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1750"/>
              <a:buFont typeface="Source Sans 3"/>
              <a:buNone/>
            </a:pPr>
            <a:r>
              <a:rPr lang="en-US" sz="1900" b="1" i="0" u="none" strike="noStrike" cap="none">
                <a:solidFill>
                  <a:srgbClr val="15191D"/>
                </a:solidFill>
                <a:latin typeface="Source Sans 3"/>
                <a:ea typeface="Source Sans 3"/>
                <a:cs typeface="Source Sans 3"/>
                <a:sym typeface="Source Sans 3"/>
              </a:rPr>
              <a:t>We are not building a tool. We are building the documentation infrastructure for accelerators.</a:t>
            </a:r>
            <a:endParaRPr sz="1900" b="0" i="0" u="none" strike="noStrike" cap="none"/>
          </a:p>
        </p:txBody>
      </p:sp>
      <p:sp>
        <p:nvSpPr>
          <p:cNvPr id="253" name="Google Shape;253;p23"/>
          <p:cNvSpPr/>
          <p:nvPr/>
        </p:nvSpPr>
        <p:spPr>
          <a:xfrm>
            <a:off x="638146" y="6666560"/>
            <a:ext cx="13044300" cy="2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</a:endParaRPr>
          </a:p>
        </p:txBody>
      </p:sp>
      <p:pic>
        <p:nvPicPr>
          <p:cNvPr id="254" name="Google Shape;254;p2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1060" y="7346447"/>
            <a:ext cx="271939" cy="271939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3"/>
          <p:cNvSpPr/>
          <p:nvPr/>
        </p:nvSpPr>
        <p:spPr>
          <a:xfrm>
            <a:off x="1382197" y="7334388"/>
            <a:ext cx="3638100" cy="2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400"/>
              <a:buFont typeface="Source Sans 3"/>
              <a:buNone/>
            </a:pPr>
            <a:r>
              <a:rPr lang="en-US" sz="1900" b="0" i="0" u="none" strike="noStrike" cap="none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Oggi tool AI → B2C founders</a:t>
            </a:r>
            <a:endParaRPr sz="1900" b="0" i="0" u="none" strike="noStrike" cap="none"/>
          </a:p>
        </p:txBody>
      </p:sp>
      <p:pic>
        <p:nvPicPr>
          <p:cNvPr id="256" name="Google Shape;256;p2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73943" y="7341000"/>
            <a:ext cx="271939" cy="271939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23"/>
          <p:cNvSpPr/>
          <p:nvPr/>
        </p:nvSpPr>
        <p:spPr>
          <a:xfrm>
            <a:off x="5790593" y="7264842"/>
            <a:ext cx="3638100" cy="2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400"/>
              <a:buFont typeface="Source Sans 3"/>
              <a:buNone/>
            </a:pPr>
            <a:r>
              <a:rPr lang="en-US" sz="1900" b="0" i="0" u="none" strike="noStrike" cap="none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Acceleratori → ancora processi manuali/no </a:t>
            </a:r>
            <a:r>
              <a:rPr lang="en-US" sz="1900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aggregatori AI</a:t>
            </a:r>
            <a:endParaRPr sz="1900" b="0" i="0" u="none" strike="noStrike" cap="none"/>
          </a:p>
        </p:txBody>
      </p:sp>
      <p:sp>
        <p:nvSpPr>
          <p:cNvPr id="258" name="Google Shape;258;p23"/>
          <p:cNvSpPr/>
          <p:nvPr/>
        </p:nvSpPr>
        <p:spPr>
          <a:xfrm>
            <a:off x="10198988" y="7246299"/>
            <a:ext cx="36384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400"/>
              <a:buFont typeface="Source Sans 3"/>
              <a:buNone/>
            </a:pPr>
            <a:r>
              <a:rPr lang="en-US" sz="1900" b="0" i="0" u="none" strike="noStrike" cap="none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Nexus → infrastruttura AI documentale per acceleratori</a:t>
            </a:r>
            <a:endParaRPr sz="1900" b="0" i="0" u="none" strike="noStrike" cap="none"/>
          </a:p>
        </p:txBody>
      </p:sp>
      <p:pic>
        <p:nvPicPr>
          <p:cNvPr id="259" name="Google Shape;259;p2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46818" y="7341096"/>
            <a:ext cx="271939" cy="2719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4"/>
          <p:cNvSpPr/>
          <p:nvPr/>
        </p:nvSpPr>
        <p:spPr>
          <a:xfrm>
            <a:off x="793800" y="472025"/>
            <a:ext cx="4536600" cy="5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9718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3550"/>
              <a:buFont typeface="IBM Plex Sans"/>
              <a:buNone/>
            </a:pPr>
            <a:r>
              <a:rPr lang="en-US" sz="4450" b="1">
                <a:solidFill>
                  <a:srgbClr val="15191D"/>
                </a:solidFill>
                <a:latin typeface="Roboto"/>
                <a:ea typeface="Roboto"/>
                <a:cs typeface="Roboto"/>
                <a:sym typeface="Roboto"/>
              </a:rPr>
              <a:t>Work steps</a:t>
            </a:r>
            <a:endParaRPr sz="4450" b="1" i="0" u="none" strike="noStrike" cap="none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6" name="Google Shape;266;p24"/>
          <p:cNvSpPr/>
          <p:nvPr/>
        </p:nvSpPr>
        <p:spPr>
          <a:xfrm>
            <a:off x="793810" y="1252910"/>
            <a:ext cx="4250700" cy="6779400"/>
          </a:xfrm>
          <a:prstGeom prst="roundRect">
            <a:avLst>
              <a:gd name="adj" fmla="val 3842"/>
            </a:avLst>
          </a:prstGeom>
          <a:solidFill>
            <a:srgbClr val="F4F6F8"/>
          </a:solidFill>
          <a:ln w="9525" cap="flat" cmpd="sng">
            <a:solidFill>
              <a:srgbClr val="303A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24"/>
          <p:cNvSpPr/>
          <p:nvPr/>
        </p:nvSpPr>
        <p:spPr>
          <a:xfrm>
            <a:off x="816660" y="1276719"/>
            <a:ext cx="4205100" cy="567300"/>
          </a:xfrm>
          <a:prstGeom prst="roundRect">
            <a:avLst>
              <a:gd name="adj" fmla="val 24963"/>
            </a:avLst>
          </a:prstGeom>
          <a:solidFill>
            <a:srgbClr val="303A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24"/>
          <p:cNvSpPr/>
          <p:nvPr/>
        </p:nvSpPr>
        <p:spPr>
          <a:xfrm>
            <a:off x="2783094" y="1390123"/>
            <a:ext cx="272100" cy="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IBM Plex Sans"/>
              <a:buNone/>
            </a:pPr>
            <a:r>
              <a:rPr lang="en-US" sz="2100" b="0" i="0" u="none" strike="noStrike" cap="non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1</a:t>
            </a:r>
            <a:endParaRPr sz="2100" b="0" i="0" u="none" strike="noStrike" cap="none"/>
          </a:p>
        </p:txBody>
      </p:sp>
      <p:sp>
        <p:nvSpPr>
          <p:cNvPr id="269" name="Google Shape;269;p24"/>
          <p:cNvSpPr/>
          <p:nvPr/>
        </p:nvSpPr>
        <p:spPr>
          <a:xfrm>
            <a:off x="998111" y="1995233"/>
            <a:ext cx="3147900" cy="2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750"/>
              <a:buFont typeface="IBM Plex Sans"/>
              <a:buNone/>
            </a:pPr>
            <a:r>
              <a:rPr lang="en-US" sz="1950" b="1" i="0" u="none" strike="noStrike" cap="none">
                <a:solidFill>
                  <a:srgbClr val="303A43"/>
                </a:solidFill>
                <a:latin typeface="IBM Plex Sans"/>
                <a:ea typeface="IBM Plex Sans"/>
                <a:cs typeface="IBM Plex Sans"/>
                <a:sym typeface="IBM Plex Sans"/>
              </a:rPr>
              <a:t>FASE 1 – Costruzione Sistema </a:t>
            </a:r>
            <a:endParaRPr sz="1950" b="1" i="0" u="none" strike="noStrike" cap="none"/>
          </a:p>
        </p:txBody>
      </p:sp>
      <p:sp>
        <p:nvSpPr>
          <p:cNvPr id="270" name="Google Shape;270;p24"/>
          <p:cNvSpPr/>
          <p:nvPr/>
        </p:nvSpPr>
        <p:spPr>
          <a:xfrm>
            <a:off x="998111" y="2705848"/>
            <a:ext cx="2268300" cy="2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750"/>
              <a:buFont typeface="IBM Plex Sans"/>
              <a:buNone/>
            </a:pPr>
            <a:r>
              <a:rPr lang="en-US" sz="1750" b="0" i="0" u="none" strike="noStrike" cap="non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(0–4 mesi)</a:t>
            </a:r>
            <a:endParaRPr sz="1750" b="0" i="0" u="none" strike="noStrike" cap="none">
              <a:solidFill>
                <a:schemeClr val="dk1"/>
              </a:solidFill>
            </a:endParaRPr>
          </a:p>
        </p:txBody>
      </p:sp>
      <p:sp>
        <p:nvSpPr>
          <p:cNvPr id="271" name="Google Shape;271;p24"/>
          <p:cNvSpPr/>
          <p:nvPr/>
        </p:nvSpPr>
        <p:spPr>
          <a:xfrm>
            <a:off x="998111" y="3087449"/>
            <a:ext cx="3842100" cy="2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400"/>
              <a:buFont typeface="Source Sans 3"/>
              <a:buNone/>
            </a:pPr>
            <a:r>
              <a:rPr lang="en-US" sz="1600" b="1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S2 Engineering</a:t>
            </a:r>
            <a:endParaRPr sz="1600" b="0" i="0" u="none" strike="noStrike" cap="none">
              <a:solidFill>
                <a:schemeClr val="dk1"/>
              </a:solidFill>
            </a:endParaRPr>
          </a:p>
        </p:txBody>
      </p:sp>
      <p:sp>
        <p:nvSpPr>
          <p:cNvPr id="272" name="Google Shape;272;p24"/>
          <p:cNvSpPr/>
          <p:nvPr/>
        </p:nvSpPr>
        <p:spPr>
          <a:xfrm>
            <a:off x="998111" y="3416370"/>
            <a:ext cx="3842100" cy="2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400"/>
              <a:buFont typeface="Source Sans 3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Responsabile: CTO (Gabriele) </a:t>
            </a:r>
            <a:endParaRPr sz="1600" b="0" i="0" u="none" strike="noStrike" cap="none">
              <a:solidFill>
                <a:schemeClr val="dk1"/>
              </a:solidFill>
            </a:endParaRPr>
          </a:p>
        </p:txBody>
      </p:sp>
      <p:sp>
        <p:nvSpPr>
          <p:cNvPr id="273" name="Google Shape;273;p24"/>
          <p:cNvSpPr/>
          <p:nvPr/>
        </p:nvSpPr>
        <p:spPr>
          <a:xfrm>
            <a:off x="998111" y="3745292"/>
            <a:ext cx="3842100" cy="2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400"/>
              <a:buFont typeface="Source Sans 3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Operatività: ML Engineering</a:t>
            </a:r>
            <a:endParaRPr sz="1600" b="0" i="0" u="none" strike="noStrike" cap="none">
              <a:solidFill>
                <a:schemeClr val="dk1"/>
              </a:solidFill>
            </a:endParaRPr>
          </a:p>
        </p:txBody>
      </p:sp>
      <p:sp>
        <p:nvSpPr>
          <p:cNvPr id="274" name="Google Shape;274;p24"/>
          <p:cNvSpPr/>
          <p:nvPr/>
        </p:nvSpPr>
        <p:spPr>
          <a:xfrm>
            <a:off x="998111" y="4074212"/>
            <a:ext cx="3842100" cy="5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5560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urce Sans 3"/>
              <a:buChar char="•"/>
            </a:pPr>
            <a:r>
              <a:rPr lang="en-US" sz="160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Sistema AI, </a:t>
            </a:r>
            <a:r>
              <a:rPr lang="en-US" sz="16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Backend &amp; Frontend</a:t>
            </a:r>
            <a:endParaRPr sz="1600" b="0" i="0" u="none" strike="noStrike" cap="none">
              <a:solidFill>
                <a:schemeClr val="dk1"/>
              </a:solidFill>
            </a:endParaRPr>
          </a:p>
        </p:txBody>
      </p:sp>
      <p:sp>
        <p:nvSpPr>
          <p:cNvPr id="275" name="Google Shape;275;p24"/>
          <p:cNvSpPr/>
          <p:nvPr/>
        </p:nvSpPr>
        <p:spPr>
          <a:xfrm>
            <a:off x="998111" y="4414812"/>
            <a:ext cx="38421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400"/>
              <a:buFont typeface="Source Sans 3"/>
              <a:buNone/>
            </a:pPr>
            <a:r>
              <a:rPr lang="en-US" sz="1600" b="1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Regole </a:t>
            </a:r>
            <a:endParaRPr sz="1600" b="1" i="0" u="none" strike="noStrike" cap="none">
              <a:solidFill>
                <a:schemeClr val="dk1"/>
              </a:solidFill>
              <a:latin typeface="Source Sans 3"/>
              <a:ea typeface="Source Sans 3"/>
              <a:cs typeface="Source Sans 3"/>
              <a:sym typeface="Source Sans 3"/>
            </a:endParaRPr>
          </a:p>
          <a:p>
            <a:pPr marL="0" marR="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400"/>
              <a:buFont typeface="Source Sans 3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Responsabile: CEO </a:t>
            </a:r>
            <a:endParaRPr sz="1600" b="0" i="0" u="none" strike="noStrike" cap="none">
              <a:solidFill>
                <a:schemeClr val="dk1"/>
              </a:solidFill>
            </a:endParaRPr>
          </a:p>
        </p:txBody>
      </p:sp>
      <p:sp>
        <p:nvSpPr>
          <p:cNvPr id="276" name="Google Shape;276;p24"/>
          <p:cNvSpPr/>
          <p:nvPr/>
        </p:nvSpPr>
        <p:spPr>
          <a:xfrm>
            <a:off x="998150" y="4968261"/>
            <a:ext cx="3842100" cy="9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6B747C"/>
              </a:buClr>
              <a:buSzPts val="1400"/>
              <a:buFont typeface="Source Sans 3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Operatività: Professore/Esperto Start up</a:t>
            </a:r>
            <a:endParaRPr sz="1600" b="0" i="0" u="none" strike="noStrike" cap="none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400"/>
              <a:buFont typeface="Source Sans 3"/>
              <a:buNone/>
            </a:pPr>
            <a:r>
              <a:rPr lang="en-US" sz="1600" i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Nota: Collaborazione accelleratore/incubatore: Prodotto free  + compenso</a:t>
            </a:r>
            <a:endParaRPr sz="1600" i="1" u="none" strike="noStrike" cap="none">
              <a:solidFill>
                <a:schemeClr val="dk1"/>
              </a:solidFill>
              <a:latin typeface="Source Sans 3"/>
              <a:ea typeface="Source Sans 3"/>
              <a:cs typeface="Source Sans 3"/>
              <a:sym typeface="Source Sans 3"/>
            </a:endParaRPr>
          </a:p>
        </p:txBody>
      </p:sp>
      <p:sp>
        <p:nvSpPr>
          <p:cNvPr id="277" name="Google Shape;277;p24"/>
          <p:cNvSpPr/>
          <p:nvPr/>
        </p:nvSpPr>
        <p:spPr>
          <a:xfrm>
            <a:off x="998111" y="6218529"/>
            <a:ext cx="38421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400"/>
              <a:buFont typeface="Source Sans 3"/>
              <a:buNone/>
            </a:pPr>
            <a:r>
              <a:rPr lang="en-US" sz="1600" b="1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Benchmark</a:t>
            </a:r>
            <a:endParaRPr sz="1600" b="1" i="0" u="none" strike="noStrike" cap="none">
              <a:solidFill>
                <a:schemeClr val="dk1"/>
              </a:solidFill>
              <a:latin typeface="Source Sans 3"/>
              <a:ea typeface="Source Sans 3"/>
              <a:cs typeface="Source Sans 3"/>
              <a:sym typeface="Source Sans 3"/>
            </a:endParaRPr>
          </a:p>
          <a:p>
            <a:pPr marL="0" marR="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400"/>
              <a:buFont typeface="Source Sans 3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Responsabile: CEO </a:t>
            </a:r>
            <a:endParaRPr sz="1600" b="0" i="0" u="none" strike="noStrike" cap="none">
              <a:solidFill>
                <a:schemeClr val="dk1"/>
              </a:solidFill>
            </a:endParaRPr>
          </a:p>
        </p:txBody>
      </p:sp>
      <p:sp>
        <p:nvSpPr>
          <p:cNvPr id="278" name="Google Shape;278;p24"/>
          <p:cNvSpPr/>
          <p:nvPr/>
        </p:nvSpPr>
        <p:spPr>
          <a:xfrm>
            <a:off x="998111" y="6785673"/>
            <a:ext cx="3842100" cy="2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400"/>
              <a:buFont typeface="Source Sans 3"/>
              <a:buNone/>
            </a:pPr>
            <a:r>
              <a:rPr lang="en-US" sz="1600" b="0" i="0" u="none" strike="noStrike" cap="none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Operatività: Benchmark Analyst</a:t>
            </a:r>
            <a:endParaRPr sz="1600" b="0" i="0" u="none" strike="noStrike" cap="none"/>
          </a:p>
        </p:txBody>
      </p:sp>
      <p:sp>
        <p:nvSpPr>
          <p:cNvPr id="279" name="Google Shape;279;p24"/>
          <p:cNvSpPr/>
          <p:nvPr/>
        </p:nvSpPr>
        <p:spPr>
          <a:xfrm>
            <a:off x="998111" y="7114593"/>
            <a:ext cx="3842100" cy="7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400"/>
              <a:buFont typeface="Source Sans 3"/>
              <a:buNone/>
            </a:pPr>
            <a:r>
              <a:rPr lang="en-US" sz="1600" b="0" i="1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Nota: Collaborazione con </a:t>
            </a:r>
            <a:r>
              <a:rPr lang="en-US" sz="1600" i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accelleratore/incubatore </a:t>
            </a:r>
            <a:r>
              <a:rPr lang="en-US" sz="1600" b="0" i="1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per database startup*</a:t>
            </a:r>
            <a:endParaRPr sz="1600" b="0" i="0" u="none" strike="noStrike" cap="none">
              <a:solidFill>
                <a:schemeClr val="dk1"/>
              </a:solidFill>
            </a:endParaRPr>
          </a:p>
        </p:txBody>
      </p:sp>
      <p:sp>
        <p:nvSpPr>
          <p:cNvPr id="280" name="Google Shape;280;p24"/>
          <p:cNvSpPr/>
          <p:nvPr/>
        </p:nvSpPr>
        <p:spPr>
          <a:xfrm>
            <a:off x="5189707" y="1252909"/>
            <a:ext cx="4251000" cy="6779400"/>
          </a:xfrm>
          <a:prstGeom prst="roundRect">
            <a:avLst>
              <a:gd name="adj" fmla="val 3842"/>
            </a:avLst>
          </a:prstGeom>
          <a:solidFill>
            <a:srgbClr val="F4F6F8"/>
          </a:solidFill>
          <a:ln w="9525" cap="flat" cmpd="sng">
            <a:solidFill>
              <a:srgbClr val="3F5F7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24"/>
          <p:cNvSpPr/>
          <p:nvPr/>
        </p:nvSpPr>
        <p:spPr>
          <a:xfrm>
            <a:off x="5212563" y="1276719"/>
            <a:ext cx="4205100" cy="567300"/>
          </a:xfrm>
          <a:prstGeom prst="roundRect">
            <a:avLst>
              <a:gd name="adj" fmla="val 24963"/>
            </a:avLst>
          </a:prstGeom>
          <a:solidFill>
            <a:srgbClr val="3F5F7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24"/>
          <p:cNvSpPr/>
          <p:nvPr/>
        </p:nvSpPr>
        <p:spPr>
          <a:xfrm>
            <a:off x="7178998" y="1390123"/>
            <a:ext cx="272100" cy="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IBM Plex Sans"/>
              <a:buNone/>
            </a:pPr>
            <a:r>
              <a:rPr lang="en-US" sz="2100" b="0" i="0" u="none" strike="noStrike" cap="non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2</a:t>
            </a:r>
            <a:endParaRPr sz="2100" b="0" i="0" u="none" strike="noStrike" cap="none"/>
          </a:p>
        </p:txBody>
      </p:sp>
      <p:sp>
        <p:nvSpPr>
          <p:cNvPr id="283" name="Google Shape;283;p24"/>
          <p:cNvSpPr/>
          <p:nvPr/>
        </p:nvSpPr>
        <p:spPr>
          <a:xfrm>
            <a:off x="5394014" y="1995233"/>
            <a:ext cx="3842400" cy="5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750"/>
              <a:buFont typeface="IBM Plex Sans"/>
              <a:buNone/>
            </a:pPr>
            <a:r>
              <a:rPr lang="en-US" sz="1950" b="1" i="0" u="none" strike="noStrike" cap="none">
                <a:solidFill>
                  <a:srgbClr val="303A43"/>
                </a:solidFill>
                <a:latin typeface="IBM Plex Sans"/>
                <a:ea typeface="IBM Plex Sans"/>
                <a:cs typeface="IBM Plex Sans"/>
                <a:sym typeface="IBM Plex Sans"/>
              </a:rPr>
              <a:t>FASE 2 – Comunicazione (parte subito)</a:t>
            </a:r>
            <a:endParaRPr sz="1950" b="1" i="0" u="none" strike="noStrike" cap="none"/>
          </a:p>
        </p:txBody>
      </p:sp>
      <p:sp>
        <p:nvSpPr>
          <p:cNvPr id="284" name="Google Shape;284;p24"/>
          <p:cNvSpPr/>
          <p:nvPr/>
        </p:nvSpPr>
        <p:spPr>
          <a:xfrm>
            <a:off x="5394014" y="2740123"/>
            <a:ext cx="3842400" cy="4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400"/>
              <a:buFont typeface="Source Sans 3"/>
              <a:buNone/>
            </a:pPr>
            <a:r>
              <a:rPr lang="en-US" sz="1600" b="1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Responsabile:</a:t>
            </a:r>
            <a:r>
              <a:rPr lang="en-US" sz="16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 Ruben</a:t>
            </a:r>
            <a:endParaRPr sz="1600" b="0" i="0" u="none" strike="noStrike" cap="none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400"/>
              <a:buFont typeface="Source Sans 3"/>
              <a:buNone/>
            </a:pPr>
            <a:r>
              <a:rPr lang="en-US" sz="1600" b="1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Operatività:</a:t>
            </a:r>
            <a:r>
              <a:rPr lang="en-US" sz="16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 Davina (coordinata da CEO)</a:t>
            </a:r>
            <a:endParaRPr sz="1600" b="0" i="0" u="none" strike="noStrike" cap="none">
              <a:solidFill>
                <a:schemeClr val="dk1"/>
              </a:solidFill>
            </a:endParaRPr>
          </a:p>
        </p:txBody>
      </p:sp>
      <p:sp>
        <p:nvSpPr>
          <p:cNvPr id="285" name="Google Shape;285;p24"/>
          <p:cNvSpPr/>
          <p:nvPr/>
        </p:nvSpPr>
        <p:spPr>
          <a:xfrm>
            <a:off x="5393927" y="3449135"/>
            <a:ext cx="3842400" cy="82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5560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urce Sans 3"/>
              <a:buChar char="•"/>
            </a:pPr>
            <a:r>
              <a:rPr lang="en-US" sz="16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LinkedIn</a:t>
            </a:r>
            <a:endParaRPr sz="1600" b="0" i="0" u="none" strike="noStrike" cap="none">
              <a:solidFill>
                <a:schemeClr val="dk1"/>
              </a:solidFill>
            </a:endParaRPr>
          </a:p>
          <a:p>
            <a:pPr marL="342900" marR="0" lvl="0" indent="-35560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urce Sans 3"/>
              <a:buChar char="•"/>
            </a:pPr>
            <a:r>
              <a:rPr lang="en-US" sz="16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Eventi</a:t>
            </a:r>
            <a:endParaRPr sz="1600" b="0" i="0" u="none" strike="noStrike" cap="none">
              <a:solidFill>
                <a:schemeClr val="dk1"/>
              </a:solidFill>
            </a:endParaRPr>
          </a:p>
          <a:p>
            <a:pPr marL="342900" marR="0" lvl="0" indent="-35560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urce Sans 3"/>
              <a:buChar char="•"/>
            </a:pPr>
            <a:r>
              <a:rPr lang="en-US" sz="1600" b="0" i="0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Posizionamento</a:t>
            </a:r>
            <a:endParaRPr sz="1600" b="0" i="0" u="none" strike="noStrike" cap="none">
              <a:solidFill>
                <a:schemeClr val="dk1"/>
              </a:solidFill>
            </a:endParaRPr>
          </a:p>
        </p:txBody>
      </p:sp>
      <p:sp>
        <p:nvSpPr>
          <p:cNvPr id="286" name="Google Shape;286;p24"/>
          <p:cNvSpPr/>
          <p:nvPr/>
        </p:nvSpPr>
        <p:spPr>
          <a:xfrm>
            <a:off x="9585728" y="1252910"/>
            <a:ext cx="4251000" cy="6779400"/>
          </a:xfrm>
          <a:prstGeom prst="roundRect">
            <a:avLst>
              <a:gd name="adj" fmla="val 3842"/>
            </a:avLst>
          </a:prstGeom>
          <a:solidFill>
            <a:srgbClr val="F4F6F8"/>
          </a:solidFill>
          <a:ln w="9525" cap="flat" cmpd="sng">
            <a:solidFill>
              <a:srgbClr val="6B747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24"/>
          <p:cNvSpPr/>
          <p:nvPr/>
        </p:nvSpPr>
        <p:spPr>
          <a:xfrm>
            <a:off x="9608585" y="1276719"/>
            <a:ext cx="4205100" cy="567300"/>
          </a:xfrm>
          <a:prstGeom prst="roundRect">
            <a:avLst>
              <a:gd name="adj" fmla="val 24963"/>
            </a:avLst>
          </a:prstGeom>
          <a:solidFill>
            <a:srgbClr val="6B747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24"/>
          <p:cNvSpPr/>
          <p:nvPr/>
        </p:nvSpPr>
        <p:spPr>
          <a:xfrm>
            <a:off x="11575020" y="1390123"/>
            <a:ext cx="272100" cy="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IBM Plex Sans"/>
              <a:buNone/>
            </a:pPr>
            <a:r>
              <a:rPr lang="en-US" sz="2100" b="0" i="0" u="none" strike="noStrike" cap="non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3</a:t>
            </a:r>
            <a:endParaRPr sz="2100" b="0" i="0" u="none" strike="noStrike" cap="none"/>
          </a:p>
        </p:txBody>
      </p:sp>
      <p:sp>
        <p:nvSpPr>
          <p:cNvPr id="289" name="Google Shape;289;p24"/>
          <p:cNvSpPr/>
          <p:nvPr/>
        </p:nvSpPr>
        <p:spPr>
          <a:xfrm>
            <a:off x="9790036" y="1995233"/>
            <a:ext cx="3172500" cy="2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750"/>
              <a:buFont typeface="IBM Plex Sans"/>
              <a:buNone/>
            </a:pPr>
            <a:r>
              <a:rPr lang="en-US" sz="1950" b="1" i="0" u="none" strike="noStrike" cap="none">
                <a:solidFill>
                  <a:srgbClr val="303A43"/>
                </a:solidFill>
                <a:latin typeface="IBM Plex Sans"/>
                <a:ea typeface="IBM Plex Sans"/>
                <a:cs typeface="IBM Plex Sans"/>
                <a:sym typeface="IBM Plex Sans"/>
              </a:rPr>
              <a:t>FASE 3 – Commercializzazione</a:t>
            </a:r>
            <a:endParaRPr sz="1950" b="1" i="0" u="none" strike="noStrike" cap="none"/>
          </a:p>
        </p:txBody>
      </p:sp>
      <p:sp>
        <p:nvSpPr>
          <p:cNvPr id="290" name="Google Shape;290;p24"/>
          <p:cNvSpPr/>
          <p:nvPr/>
        </p:nvSpPr>
        <p:spPr>
          <a:xfrm>
            <a:off x="9790211" y="2762865"/>
            <a:ext cx="3842400" cy="7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400"/>
              <a:buFont typeface="Source Sans 3"/>
              <a:buNone/>
            </a:pPr>
            <a:r>
              <a:rPr lang="en-US" sz="1600" b="1" i="0" u="none" strike="noStrike" cap="none" dirty="0" err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Responsabile</a:t>
            </a:r>
            <a:r>
              <a:rPr lang="en-US" sz="1600" b="1" i="0" u="none" strike="noStrike" cap="none" dirty="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: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 CEO</a:t>
            </a:r>
            <a:endParaRPr sz="1600" b="0" i="0" u="none" strike="noStrike" cap="none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400"/>
              <a:buFont typeface="Source Sans 3"/>
              <a:buNone/>
            </a:pPr>
            <a:r>
              <a:rPr lang="en-US" sz="1600" b="1" i="0" u="none" strike="noStrike" cap="none" dirty="0" err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Supporto</a:t>
            </a:r>
            <a:r>
              <a:rPr lang="en-US" sz="1600" b="1" i="0" u="none" strike="noStrike" cap="none" dirty="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600" b="1" i="0" u="none" strike="noStrike" cap="none" dirty="0" err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strategico</a:t>
            </a:r>
            <a:r>
              <a:rPr lang="en-US" sz="1600" b="1" i="0" u="none" strike="noStrike" cap="none" dirty="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: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Investitori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 + Ruben</a:t>
            </a:r>
            <a:endParaRPr sz="1600" b="0" i="0" u="none" strike="noStrike" cap="none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400"/>
              <a:buFont typeface="Source Sans 3"/>
              <a:buNone/>
            </a:pPr>
            <a:r>
              <a:rPr lang="en-US" sz="1600" b="1" i="0" u="none" strike="noStrike" cap="none" dirty="0" err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Operatività</a:t>
            </a:r>
            <a:r>
              <a:rPr lang="en-US" sz="1600" b="1" i="0" u="none" strike="noStrike" cap="none" dirty="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: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 CEO</a:t>
            </a:r>
            <a:endParaRPr sz="1600" b="0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291" name="Google Shape;291;p24"/>
          <p:cNvSpPr/>
          <p:nvPr/>
        </p:nvSpPr>
        <p:spPr>
          <a:xfrm>
            <a:off x="9790386" y="3844373"/>
            <a:ext cx="3842400" cy="11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5560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urce Sans 3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Network </a:t>
            </a:r>
            <a:r>
              <a:rPr lang="en-US" sz="1600" b="0" i="0" u="none" strike="noStrike" cap="none" dirty="0" err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Investitori</a:t>
            </a:r>
            <a:endParaRPr sz="1600" b="0" i="0" u="none" strike="noStrike" cap="none" dirty="0">
              <a:solidFill>
                <a:schemeClr val="dk1"/>
              </a:solidFill>
            </a:endParaRPr>
          </a:p>
          <a:p>
            <a:pPr marL="342900" marR="0" lvl="0" indent="-35560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urce Sans 3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Network Ruben  &amp; Gabriele</a:t>
            </a:r>
            <a:endParaRPr sz="1600" b="0" i="0" u="none" strike="noStrike" cap="none" dirty="0">
              <a:solidFill>
                <a:schemeClr val="dk1"/>
              </a:solidFill>
            </a:endParaRPr>
          </a:p>
          <a:p>
            <a:pPr marL="342900" marR="0" lvl="0" indent="-35560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urce Sans 3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LinkedIn</a:t>
            </a:r>
            <a:endParaRPr sz="1600" b="0" i="0" u="none" strike="noStrike" cap="none" dirty="0">
              <a:solidFill>
                <a:schemeClr val="dk1"/>
              </a:solidFill>
            </a:endParaRPr>
          </a:p>
          <a:p>
            <a:pPr marL="342900" marR="0" lvl="0" indent="-35560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Source Sans 3"/>
              <a:buChar char="•"/>
            </a:pPr>
            <a:r>
              <a:rPr lang="en-US" sz="1600" b="0" i="0" u="none" strike="noStrike" cap="none" dirty="0" err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Eventi</a:t>
            </a:r>
            <a:endParaRPr sz="1600" b="0" i="0" u="none" strike="noStrike" cap="none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5"/>
          <p:cNvSpPr/>
          <p:nvPr/>
        </p:nvSpPr>
        <p:spPr>
          <a:xfrm>
            <a:off x="780098" y="487892"/>
            <a:ext cx="764700" cy="235200"/>
          </a:xfrm>
          <a:prstGeom prst="roundRect">
            <a:avLst>
              <a:gd name="adj" fmla="val 44364"/>
            </a:avLst>
          </a:prstGeom>
          <a:noFill/>
          <a:ln w="9525" cap="flat" cmpd="sng">
            <a:solidFill>
              <a:srgbClr val="303A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25"/>
          <p:cNvSpPr/>
          <p:nvPr/>
        </p:nvSpPr>
        <p:spPr>
          <a:xfrm>
            <a:off x="874633" y="538970"/>
            <a:ext cx="575700" cy="1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900"/>
              <a:buFont typeface="Source Sans 3"/>
              <a:buNone/>
            </a:pPr>
            <a:r>
              <a:rPr lang="en-US" sz="900" b="0" i="0" u="none" strike="noStrike" cap="none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FINANCIALS</a:t>
            </a:r>
            <a:endParaRPr sz="900" b="0" i="0" u="none" strike="noStrike" cap="none"/>
          </a:p>
        </p:txBody>
      </p:sp>
      <p:sp>
        <p:nvSpPr>
          <p:cNvPr id="299" name="Google Shape;299;p25"/>
          <p:cNvSpPr/>
          <p:nvPr/>
        </p:nvSpPr>
        <p:spPr>
          <a:xfrm>
            <a:off x="780098" y="759950"/>
            <a:ext cx="4998600" cy="5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512"/>
              </a:lnSpc>
              <a:spcBef>
                <a:spcPts val="0"/>
              </a:spcBef>
              <a:spcAft>
                <a:spcPts val="0"/>
              </a:spcAft>
              <a:buClr>
                <a:srgbClr val="15191D"/>
              </a:buClr>
              <a:buSzPts val="3900"/>
              <a:buFont typeface="IBM Plex Sans"/>
              <a:buNone/>
            </a:pPr>
            <a:r>
              <a:rPr lang="en-US" sz="4400" b="1" i="0" u="none" strike="noStrike" cap="none">
                <a:solidFill>
                  <a:srgbClr val="15191D"/>
                </a:solidFill>
                <a:latin typeface="Roboto"/>
                <a:ea typeface="Roboto"/>
                <a:cs typeface="Roboto"/>
                <a:sym typeface="Roboto"/>
              </a:rPr>
              <a:t>Economics</a:t>
            </a:r>
            <a:endParaRPr sz="4400" b="1" i="0" u="none" strike="noStrike" cap="none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0" name="Google Shape;300;p25"/>
          <p:cNvSpPr/>
          <p:nvPr/>
        </p:nvSpPr>
        <p:spPr>
          <a:xfrm>
            <a:off x="780100" y="1479013"/>
            <a:ext cx="24372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588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906"/>
              <a:buFont typeface="IBM Plex Sans"/>
              <a:buNone/>
            </a:pPr>
            <a:r>
              <a:rPr lang="en-US" sz="1906" b="1" i="0" u="none" strike="noStrike" cap="none">
                <a:solidFill>
                  <a:srgbClr val="303A43"/>
                </a:solidFill>
                <a:latin typeface="IBM Plex Sans"/>
                <a:ea typeface="IBM Plex Sans"/>
                <a:cs typeface="IBM Plex Sans"/>
                <a:sym typeface="IBM Plex Sans"/>
              </a:rPr>
              <a:t>Costi Variabili</a:t>
            </a:r>
            <a:endParaRPr sz="1906" b="0" i="0" u="none" strike="noStrike" cap="none"/>
          </a:p>
        </p:txBody>
      </p:sp>
      <p:sp>
        <p:nvSpPr>
          <p:cNvPr id="301" name="Google Shape;301;p25"/>
          <p:cNvSpPr/>
          <p:nvPr/>
        </p:nvSpPr>
        <p:spPr>
          <a:xfrm>
            <a:off x="780100" y="1953815"/>
            <a:ext cx="7130700" cy="2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570"/>
              <a:buFont typeface="Source Sans 3"/>
              <a:buNone/>
            </a:pPr>
            <a:r>
              <a:rPr lang="en-US" sz="1970" b="1" i="0" u="none" strike="noStrike" cap="none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Costo S1:</a:t>
            </a:r>
            <a:endParaRPr sz="1970" b="0" i="0" u="none" strike="noStrike" cap="none"/>
          </a:p>
        </p:txBody>
      </p:sp>
      <p:sp>
        <p:nvSpPr>
          <p:cNvPr id="302" name="Google Shape;302;p25"/>
          <p:cNvSpPr/>
          <p:nvPr/>
        </p:nvSpPr>
        <p:spPr>
          <a:xfrm>
            <a:off x="780100" y="2317929"/>
            <a:ext cx="71307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SzPts val="1402"/>
              <a:buFont typeface="Arial"/>
              <a:buNone/>
            </a:pPr>
            <a:endParaRPr sz="1402" b="0" i="0" u="none" strike="noStrike" cap="none"/>
          </a:p>
        </p:txBody>
      </p:sp>
      <p:pic>
        <p:nvPicPr>
          <p:cNvPr id="303" name="Google Shape;303;p25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24854" y="2317901"/>
            <a:ext cx="7999283" cy="307364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25"/>
          <p:cNvSpPr/>
          <p:nvPr/>
        </p:nvSpPr>
        <p:spPr>
          <a:xfrm>
            <a:off x="780100" y="2723167"/>
            <a:ext cx="7130700" cy="2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570"/>
              <a:buFont typeface="Source Sans 3"/>
              <a:buNone/>
            </a:pPr>
            <a:r>
              <a:rPr lang="en-US" sz="1970" b="1" i="0" u="none" strike="noStrike" cap="none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Costo S2:</a:t>
            </a:r>
            <a:endParaRPr sz="1970" b="0" i="0" u="none" strike="noStrike" cap="none"/>
          </a:p>
        </p:txBody>
      </p:sp>
      <p:pic>
        <p:nvPicPr>
          <p:cNvPr id="305" name="Google Shape;305;p25" descr="preencoded.png"/>
          <p:cNvPicPr preferRelativeResize="0"/>
          <p:nvPr/>
        </p:nvPicPr>
        <p:blipFill rotWithShape="1">
          <a:blip r:embed="rId4">
            <a:alphaModFix/>
          </a:blip>
          <a:srcRect l="1000" r="-1000"/>
          <a:stretch/>
        </p:blipFill>
        <p:spPr>
          <a:xfrm>
            <a:off x="-286189" y="3237946"/>
            <a:ext cx="7999283" cy="307364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25"/>
          <p:cNvSpPr/>
          <p:nvPr/>
        </p:nvSpPr>
        <p:spPr>
          <a:xfrm>
            <a:off x="780100" y="3626477"/>
            <a:ext cx="6358500" cy="788100"/>
          </a:xfrm>
          <a:prstGeom prst="roundRect">
            <a:avLst>
              <a:gd name="adj" fmla="val 26506"/>
            </a:avLst>
          </a:prstGeom>
          <a:solidFill>
            <a:srgbClr val="D2D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7" name="Google Shape;307;p25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48203" y="3827281"/>
            <a:ext cx="226338" cy="181094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25"/>
          <p:cNvSpPr/>
          <p:nvPr/>
        </p:nvSpPr>
        <p:spPr>
          <a:xfrm>
            <a:off x="1295995" y="3755178"/>
            <a:ext cx="5697600" cy="2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400"/>
              <a:buFont typeface="Source Sans 3"/>
              <a:buNone/>
            </a:pPr>
            <a:r>
              <a:rPr lang="en-US" sz="1900" b="1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m</a:t>
            </a:r>
            <a:r>
              <a:rPr lang="en-US" sz="1900" b="1" i="0" u="none" strike="noStrike" cap="none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 = </a:t>
            </a:r>
            <a:r>
              <a:rPr lang="en-US" sz="1900" b="1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2</a:t>
            </a:r>
            <a:r>
              <a:rPr lang="en-US" sz="1900" b="0" i="0" u="none" strike="noStrike" cap="non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—N° rigenerazioni </a:t>
            </a:r>
            <a:r>
              <a:rPr lang="en-US" sz="1900">
                <a:latin typeface="Source Sans 3"/>
                <a:ea typeface="Source Sans 3"/>
                <a:cs typeface="Source Sans 3"/>
                <a:sym typeface="Source Sans 3"/>
              </a:rPr>
              <a:t>utilizzo </a:t>
            </a:r>
            <a:r>
              <a:rPr lang="en-US" sz="1900" b="0" i="0" u="none" strike="noStrike" cap="non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chat</a:t>
            </a:r>
            <a:br>
              <a:rPr lang="en-US" sz="1900" b="0" i="0" u="none" strike="noStrike" cap="non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</a:br>
            <a:r>
              <a:rPr lang="en-US" sz="1900" b="0" i="0" u="none" strike="noStrike" cap="non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25 messaggi= </a:t>
            </a:r>
            <a:r>
              <a:rPr lang="en-US" sz="1900">
                <a:latin typeface="Source Sans 3"/>
                <a:ea typeface="Source Sans 3"/>
                <a:cs typeface="Source Sans 3"/>
                <a:sym typeface="Source Sans 3"/>
              </a:rPr>
              <a:t>ri-generazione</a:t>
            </a:r>
            <a:endParaRPr sz="1900" b="0" i="0" u="none" strike="noStrike" cap="none"/>
          </a:p>
        </p:txBody>
      </p:sp>
      <p:sp>
        <p:nvSpPr>
          <p:cNvPr id="309" name="Google Shape;309;p25"/>
          <p:cNvSpPr/>
          <p:nvPr/>
        </p:nvSpPr>
        <p:spPr>
          <a:xfrm>
            <a:off x="780098" y="4521716"/>
            <a:ext cx="6358500" cy="25800"/>
          </a:xfrm>
          <a:prstGeom prst="rect">
            <a:avLst/>
          </a:prstGeom>
          <a:solidFill>
            <a:srgbClr val="6B747C">
              <a:alpha val="50196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25"/>
          <p:cNvSpPr/>
          <p:nvPr/>
        </p:nvSpPr>
        <p:spPr>
          <a:xfrm>
            <a:off x="780098" y="4651466"/>
            <a:ext cx="6358500" cy="2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400"/>
              <a:buFont typeface="Source Sans 3"/>
              <a:buNone/>
            </a:pPr>
            <a:r>
              <a:rPr lang="en-US" sz="1900" b="1" i="0" u="none" strike="noStrike" cap="none">
                <a:solidFill>
                  <a:srgbClr val="303A43"/>
                </a:solidFill>
                <a:latin typeface="IBM Plex Sans"/>
                <a:ea typeface="IBM Plex Sans"/>
                <a:cs typeface="IBM Plex Sans"/>
                <a:sym typeface="IBM Plex Sans"/>
              </a:rPr>
              <a:t>Prezz</a:t>
            </a:r>
            <a:r>
              <a:rPr lang="en-US" sz="1900" b="1">
                <a:solidFill>
                  <a:srgbClr val="303A43"/>
                </a:solidFill>
                <a:latin typeface="IBM Plex Sans"/>
                <a:ea typeface="IBM Plex Sans"/>
                <a:cs typeface="IBM Plex Sans"/>
                <a:sym typeface="IBM Plex Sans"/>
              </a:rPr>
              <a:t>o medio S1+S2</a:t>
            </a:r>
            <a:endParaRPr sz="1900" b="1" i="0" u="none" strike="noStrike" cap="none"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11" name="Google Shape;311;p25"/>
          <p:cNvSpPr/>
          <p:nvPr/>
        </p:nvSpPr>
        <p:spPr>
          <a:xfrm>
            <a:off x="-2328672" y="5268431"/>
            <a:ext cx="2843400" cy="2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Clr>
                <a:srgbClr val="F4F6F8"/>
              </a:buClr>
              <a:buSzPts val="1400"/>
              <a:buFont typeface="Source Sans 3"/>
              <a:buNone/>
            </a:pPr>
            <a:r>
              <a:rPr lang="en-US" sz="1800" b="1" i="0" u="none" strike="noStrike" cap="none">
                <a:solidFill>
                  <a:srgbClr val="F4F6F8"/>
                </a:solidFill>
                <a:latin typeface="Source Sans 3"/>
                <a:ea typeface="Source Sans 3"/>
                <a:cs typeface="Source Sans 3"/>
                <a:sym typeface="Source Sans 3"/>
              </a:rPr>
              <a:t>599 €</a:t>
            </a:r>
            <a:endParaRPr sz="1800" b="0" i="0" u="none" strike="noStrike" cap="none"/>
          </a:p>
        </p:txBody>
      </p:sp>
      <p:sp>
        <p:nvSpPr>
          <p:cNvPr id="312" name="Google Shape;312;p25"/>
          <p:cNvSpPr/>
          <p:nvPr/>
        </p:nvSpPr>
        <p:spPr>
          <a:xfrm>
            <a:off x="751951" y="5059581"/>
            <a:ext cx="3132900" cy="788100"/>
          </a:xfrm>
          <a:prstGeom prst="roundRect">
            <a:avLst>
              <a:gd name="adj" fmla="val 16547"/>
            </a:avLst>
          </a:prstGeom>
          <a:solidFill>
            <a:srgbClr val="303A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13" name="Google Shape;313;p25"/>
          <p:cNvSpPr/>
          <p:nvPr/>
        </p:nvSpPr>
        <p:spPr>
          <a:xfrm>
            <a:off x="896731" y="5204361"/>
            <a:ext cx="2843400" cy="2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Clr>
                <a:srgbClr val="F4F6F8"/>
              </a:buClr>
              <a:buSzPts val="1400"/>
              <a:buFont typeface="Source Sans 3"/>
              <a:buNone/>
            </a:pPr>
            <a:r>
              <a:rPr lang="en-US" sz="1800" b="0" i="0" u="none" strike="noStrike" cap="none">
                <a:solidFill>
                  <a:srgbClr val="F4F6F8"/>
                </a:solidFill>
                <a:latin typeface="Source Sans 3"/>
                <a:ea typeface="Source Sans 3"/>
                <a:cs typeface="Source Sans 3"/>
                <a:sym typeface="Source Sans 3"/>
              </a:rPr>
              <a:t>PS1 + S2</a:t>
            </a:r>
            <a:endParaRPr sz="1800" b="0" i="0" u="none" strike="noStrike" cap="none"/>
          </a:p>
        </p:txBody>
      </p:sp>
      <p:sp>
        <p:nvSpPr>
          <p:cNvPr id="314" name="Google Shape;314;p25"/>
          <p:cNvSpPr/>
          <p:nvPr/>
        </p:nvSpPr>
        <p:spPr>
          <a:xfrm>
            <a:off x="896731" y="5495231"/>
            <a:ext cx="2843400" cy="2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Clr>
                <a:srgbClr val="F4F6F8"/>
              </a:buClr>
              <a:buSzPts val="1400"/>
              <a:buFont typeface="Source Sans 3"/>
              <a:buNone/>
            </a:pPr>
            <a:r>
              <a:rPr lang="en-US" sz="1800" b="1" i="0" u="none" strike="noStrike" cap="none">
                <a:solidFill>
                  <a:srgbClr val="F4F6F8"/>
                </a:solidFill>
                <a:latin typeface="Source Sans 3"/>
                <a:ea typeface="Source Sans 3"/>
                <a:cs typeface="Source Sans 3"/>
                <a:sym typeface="Source Sans 3"/>
              </a:rPr>
              <a:t>1.</a:t>
            </a:r>
            <a:r>
              <a:rPr lang="en-US" sz="1800" b="1">
                <a:solidFill>
                  <a:srgbClr val="F4F6F8"/>
                </a:solidFill>
                <a:latin typeface="Source Sans 3"/>
                <a:ea typeface="Source Sans 3"/>
                <a:cs typeface="Source Sans 3"/>
                <a:sym typeface="Source Sans 3"/>
              </a:rPr>
              <a:t>9</a:t>
            </a:r>
            <a:r>
              <a:rPr lang="en-US" sz="1800" b="1" i="0" u="none" strike="noStrike" cap="none">
                <a:solidFill>
                  <a:srgbClr val="F4F6F8"/>
                </a:solidFill>
                <a:latin typeface="Source Sans 3"/>
                <a:ea typeface="Source Sans 3"/>
                <a:cs typeface="Source Sans 3"/>
                <a:sym typeface="Source Sans 3"/>
              </a:rPr>
              <a:t>99 €</a:t>
            </a:r>
            <a:endParaRPr sz="1800" b="0" i="0" u="none" strike="noStrike" cap="none"/>
          </a:p>
        </p:txBody>
      </p:sp>
      <p:sp>
        <p:nvSpPr>
          <p:cNvPr id="315" name="Google Shape;315;p25"/>
          <p:cNvSpPr/>
          <p:nvPr/>
        </p:nvSpPr>
        <p:spPr>
          <a:xfrm>
            <a:off x="780100" y="5952508"/>
            <a:ext cx="69330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400"/>
              <a:buFont typeface="Source Sans 3"/>
              <a:buNone/>
            </a:pPr>
            <a:r>
              <a:rPr lang="en-US" sz="1800" b="0" i="1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Prezzo per garantire un </a:t>
            </a:r>
            <a:r>
              <a:rPr lang="en-US" sz="1800" b="1" i="1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margine del 60%</a:t>
            </a:r>
            <a:r>
              <a:rPr lang="en-US" sz="1800" b="0" i="1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 circa all'acceleratore</a:t>
            </a:r>
            <a:r>
              <a:rPr lang="en-US" sz="1800" i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 a start-up c</a:t>
            </a:r>
            <a:r>
              <a:rPr lang="en-US" sz="1800" b="0" i="1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onsiderando un</a:t>
            </a:r>
            <a:r>
              <a:rPr lang="en-US" sz="1800" b="1" i="1" u="none" strike="noStrike" cap="none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 prezzo di mercato pari a 5.000 euro.</a:t>
            </a:r>
            <a:endParaRPr sz="1800" b="0" i="0" u="none" strike="noStrike" cap="none">
              <a:solidFill>
                <a:schemeClr val="dk1"/>
              </a:solidFill>
            </a:endParaRPr>
          </a:p>
        </p:txBody>
      </p:sp>
      <p:sp>
        <p:nvSpPr>
          <p:cNvPr id="316" name="Google Shape;316;p25"/>
          <p:cNvSpPr/>
          <p:nvPr/>
        </p:nvSpPr>
        <p:spPr>
          <a:xfrm>
            <a:off x="780100" y="6794800"/>
            <a:ext cx="6647400" cy="2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400"/>
              <a:buFont typeface="Source Sans 3"/>
              <a:buNone/>
            </a:pPr>
            <a:r>
              <a:rPr lang="en-US" sz="1800" b="1" i="0" u="none" strike="noStrike" cap="none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N = 5/mese → 60 startup/anno per acceleratore</a:t>
            </a:r>
            <a:endParaRPr sz="1800" b="0" i="0" u="none" strike="noStrike" cap="none"/>
          </a:p>
        </p:txBody>
      </p:sp>
      <p:sp>
        <p:nvSpPr>
          <p:cNvPr id="317" name="Google Shape;317;p25"/>
          <p:cNvSpPr/>
          <p:nvPr/>
        </p:nvSpPr>
        <p:spPr>
          <a:xfrm>
            <a:off x="780100" y="7323812"/>
            <a:ext cx="6647400" cy="2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Clr>
                <a:srgbClr val="303A43"/>
              </a:buClr>
              <a:buSzPts val="1400"/>
              <a:buFont typeface="Source Sans 3"/>
              <a:buNone/>
            </a:pPr>
            <a:r>
              <a:rPr lang="en-US" sz="1800" b="1" i="0" u="none" strike="noStrike" cap="none">
                <a:solidFill>
                  <a:srgbClr val="303A43"/>
                </a:solidFill>
                <a:latin typeface="Source Sans 3"/>
                <a:ea typeface="Source Sans 3"/>
                <a:cs typeface="Source Sans 3"/>
                <a:sym typeface="Source Sans 3"/>
              </a:rPr>
              <a:t>Break Even Point Mensile:</a:t>
            </a:r>
            <a:endParaRPr sz="1800" b="0" i="0" u="none" strike="noStrike" cap="none"/>
          </a:p>
        </p:txBody>
      </p:sp>
      <p:sp>
        <p:nvSpPr>
          <p:cNvPr id="318" name="Google Shape;318;p25"/>
          <p:cNvSpPr/>
          <p:nvPr/>
        </p:nvSpPr>
        <p:spPr>
          <a:xfrm>
            <a:off x="780100" y="7366826"/>
            <a:ext cx="6647400" cy="6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6B747C"/>
              </a:buClr>
              <a:buSzPts val="1100"/>
              <a:buFont typeface="Source Sans 3"/>
              <a:buNone/>
            </a:pPr>
            <a:endParaRPr sz="1800" b="0" i="0" u="none" strike="noStrike" cap="none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6B747C"/>
              </a:buClr>
              <a:buSzPts val="1100"/>
              <a:buFont typeface="Source Sans 3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B.E.P. S1+S2 = </a:t>
            </a:r>
            <a:r>
              <a:rPr lang="en-US" sz="1800" b="1" i="0" u="none" strike="noStrike" cap="none" dirty="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8 </a:t>
            </a:r>
            <a:r>
              <a:rPr lang="en-US" sz="1800" b="1" i="0" u="none" strike="noStrike" cap="none" dirty="0" err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acceleratori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 —  C.V.T. = </a:t>
            </a:r>
            <a:r>
              <a:rPr lang="en-US" sz="1800" dirty="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156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 €    </a:t>
            </a:r>
            <a:r>
              <a:rPr lang="en-US" sz="1800" b="1" i="0" u="none" strike="noStrike" cap="none" dirty="0" err="1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Margine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 = 1.84</a:t>
            </a:r>
            <a:r>
              <a:rPr lang="en-US" sz="1800" dirty="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73</a:t>
            </a:r>
            <a:r>
              <a:rPr lang="en-US" sz="1800" b="0" i="0" u="none" strike="noStrike" cap="none" dirty="0">
                <a:solidFill>
                  <a:schemeClr val="dk1"/>
                </a:solidFill>
                <a:latin typeface="Source Sans 3"/>
                <a:ea typeface="Source Sans 3"/>
                <a:cs typeface="Source Sans 3"/>
                <a:sym typeface="Source Sans 3"/>
              </a:rPr>
              <a:t> €</a:t>
            </a:r>
            <a:endParaRPr sz="1800" b="0" i="0" u="none" strike="noStrike" cap="none" dirty="0">
              <a:solidFill>
                <a:schemeClr val="dk1"/>
              </a:solidFill>
            </a:endParaRPr>
          </a:p>
        </p:txBody>
      </p:sp>
      <p:sp>
        <p:nvSpPr>
          <p:cNvPr id="319" name="Google Shape;319;p25"/>
          <p:cNvSpPr/>
          <p:nvPr/>
        </p:nvSpPr>
        <p:spPr>
          <a:xfrm>
            <a:off x="7713100" y="1055299"/>
            <a:ext cx="6567000" cy="6481200"/>
          </a:xfrm>
          <a:prstGeom prst="roundRect">
            <a:avLst>
              <a:gd name="adj" fmla="val 3524"/>
            </a:avLst>
          </a:prstGeom>
          <a:solidFill>
            <a:srgbClr val="303A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25"/>
          <p:cNvSpPr/>
          <p:nvPr/>
        </p:nvSpPr>
        <p:spPr>
          <a:xfrm>
            <a:off x="7910800" y="1407275"/>
            <a:ext cx="5551981" cy="452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58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IBM Plex Sans Medium"/>
              <a:buNone/>
            </a:pPr>
            <a:r>
              <a:rPr lang="en-US" sz="2400" b="1" i="0" u="none" strike="noStrike" cap="none" dirty="0" err="1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rPr>
              <a:t>Costi</a:t>
            </a:r>
            <a:r>
              <a:rPr lang="en-US" sz="2400" b="1" i="0" u="none" strike="noStrike" cap="none" dirty="0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rPr>
              <a:t> </a:t>
            </a:r>
            <a:r>
              <a:rPr lang="en-US" sz="2400" b="1" i="0" u="none" strike="noStrike" cap="none" dirty="0" err="1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rPr>
              <a:t>Fissi</a:t>
            </a:r>
            <a:r>
              <a:rPr lang="en-US" sz="2400" b="1" i="0" u="none" strike="noStrike" cap="none" dirty="0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rPr>
              <a:t> </a:t>
            </a:r>
            <a:r>
              <a:rPr lang="en-US" sz="2400" b="1" i="0" u="none" strike="noStrike" cap="none" dirty="0" err="1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rPr>
              <a:t>Mensili</a:t>
            </a:r>
            <a:r>
              <a:rPr lang="en-US" sz="2400" b="1" i="0" u="none" strike="noStrike" cap="none" dirty="0">
                <a:solidFill>
                  <a:srgbClr val="FFFFFF"/>
                </a:solidFill>
                <a:latin typeface="IBM Plex Sans Medium"/>
                <a:ea typeface="IBM Plex Sans Medium"/>
                <a:cs typeface="IBM Plex Sans Medium"/>
                <a:sym typeface="IBM Plex Sans Medium"/>
              </a:rPr>
              <a:t> </a:t>
            </a:r>
            <a:endParaRPr sz="2400" b="0" i="0" u="none" strike="noStrike" cap="none" dirty="0"/>
          </a:p>
        </p:txBody>
      </p:sp>
      <p:sp>
        <p:nvSpPr>
          <p:cNvPr id="321" name="Google Shape;321;p25"/>
          <p:cNvSpPr/>
          <p:nvPr/>
        </p:nvSpPr>
        <p:spPr>
          <a:xfrm>
            <a:off x="7910848" y="2897366"/>
            <a:ext cx="6277500" cy="2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Source Sans 3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ML Engineer = </a:t>
            </a:r>
            <a:r>
              <a:rPr lang="en-US" sz="1800" b="1" i="0" u="none" strike="noStrike" cap="non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4.500 €/mese</a:t>
            </a:r>
            <a:r>
              <a:rPr lang="en-US" sz="1800" b="0" i="0" u="none" strike="noStrike" cap="non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 → Costruzione sistema tecnico e mantenimento</a:t>
            </a:r>
            <a:endParaRPr sz="1800" b="0" i="0" u="none" strike="noStrike" cap="none"/>
          </a:p>
        </p:txBody>
      </p:sp>
      <p:sp>
        <p:nvSpPr>
          <p:cNvPr id="322" name="Google Shape;322;p25"/>
          <p:cNvSpPr/>
          <p:nvPr/>
        </p:nvSpPr>
        <p:spPr>
          <a:xfrm>
            <a:off x="7910848" y="2388068"/>
            <a:ext cx="6277500" cy="4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Source Sans 3"/>
              <a:buNone/>
            </a:pPr>
            <a:r>
              <a:rPr lang="en-US" sz="1800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CEO </a:t>
            </a:r>
            <a:r>
              <a:rPr lang="en-US" sz="1800" b="0" i="0" u="none" strike="noStrike" cap="non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= </a:t>
            </a:r>
            <a:r>
              <a:rPr lang="en-US" sz="1800" b="1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4000</a:t>
            </a:r>
            <a:r>
              <a:rPr lang="en-US" sz="1800" b="1" i="0" u="none" strike="noStrike" cap="non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 €/mese </a:t>
            </a:r>
            <a:r>
              <a:rPr lang="en-US" sz="1800">
                <a:solidFill>
                  <a:schemeClr val="lt1"/>
                </a:solidFill>
                <a:latin typeface="Source Sans 3"/>
                <a:ea typeface="Source Sans 3"/>
                <a:cs typeface="Source Sans 3"/>
                <a:sym typeface="Source Sans 3"/>
              </a:rPr>
              <a:t>→ Gestione generale</a:t>
            </a:r>
            <a:r>
              <a:rPr lang="en-US" sz="1800" b="0" i="0" u="none" strike="noStrike" cap="non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endParaRPr sz="1800" b="0" i="0" u="none" strike="noStrike" cap="none"/>
          </a:p>
        </p:txBody>
      </p:sp>
      <p:sp>
        <p:nvSpPr>
          <p:cNvPr id="323" name="Google Shape;323;p25"/>
          <p:cNvSpPr/>
          <p:nvPr/>
        </p:nvSpPr>
        <p:spPr>
          <a:xfrm>
            <a:off x="7910861" y="3774389"/>
            <a:ext cx="6277500" cy="2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Gestione operativa della comunicazione e della produzione grafica (Vertice Studio) </a:t>
            </a:r>
            <a:r>
              <a:rPr lang="en-US" sz="1800" b="0" i="0" u="none" strike="noStrike" cap="non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= </a:t>
            </a:r>
            <a:r>
              <a:rPr lang="en-US" sz="1800" b="1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5</a:t>
            </a:r>
            <a:r>
              <a:rPr lang="en-US" sz="1800" b="1" i="0" u="none" strike="noStrike" cap="non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00 €/mese</a:t>
            </a:r>
            <a:r>
              <a:rPr lang="en-US" sz="1800" b="0" i="0" u="none" strike="noStrike" cap="non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 </a:t>
            </a:r>
            <a:endParaRPr sz="1800" b="0" i="0" u="none" strike="noStrike" cap="none"/>
          </a:p>
        </p:txBody>
      </p:sp>
      <p:sp>
        <p:nvSpPr>
          <p:cNvPr id="324" name="Google Shape;324;p25"/>
          <p:cNvSpPr/>
          <p:nvPr/>
        </p:nvSpPr>
        <p:spPr>
          <a:xfrm>
            <a:off x="7910848" y="4651416"/>
            <a:ext cx="6277500" cy="2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Source Sans 3"/>
              <a:buNone/>
            </a:pPr>
            <a:r>
              <a:rPr lang="en-US" sz="1800" b="0" i="0" u="none" strike="noStrike" cap="non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Tool / Software = </a:t>
            </a:r>
            <a:r>
              <a:rPr lang="en-US" sz="1800" b="1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3</a:t>
            </a:r>
            <a:r>
              <a:rPr lang="en-US" sz="1800" b="1" i="0" u="none" strike="noStrike" cap="non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00 €/mese</a:t>
            </a:r>
            <a:r>
              <a:rPr lang="en-US" sz="1800" b="0" i="0" u="none" strike="noStrike" cap="none">
                <a:solidFill>
                  <a:srgbClr val="FFFFFF"/>
                </a:solidFill>
                <a:latin typeface="Source Sans 3"/>
                <a:ea typeface="Source Sans 3"/>
                <a:cs typeface="Source Sans 3"/>
                <a:sym typeface="Source Sans 3"/>
              </a:rPr>
              <a:t> → CF tecnico sistema</a:t>
            </a:r>
            <a:endParaRPr sz="1800" b="0" i="0" u="none" strike="noStrike" cap="none"/>
          </a:p>
        </p:txBody>
      </p:sp>
      <p:sp>
        <p:nvSpPr>
          <p:cNvPr id="325" name="Google Shape;325;p25"/>
          <p:cNvSpPr/>
          <p:nvPr/>
        </p:nvSpPr>
        <p:spPr>
          <a:xfrm>
            <a:off x="7857848" y="6088393"/>
            <a:ext cx="6277500" cy="492000"/>
          </a:xfrm>
          <a:prstGeom prst="roundRect">
            <a:avLst>
              <a:gd name="adj" fmla="val 26506"/>
            </a:avLst>
          </a:prstGeom>
          <a:solidFill>
            <a:srgbClr val="D2D9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26" name="Google Shape;326;p25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45028" y="6243853"/>
            <a:ext cx="226338" cy="181094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25"/>
          <p:cNvSpPr/>
          <p:nvPr/>
        </p:nvSpPr>
        <p:spPr>
          <a:xfrm>
            <a:off x="8426696" y="6217100"/>
            <a:ext cx="5616900" cy="2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Source Sans 3"/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Totale CF = </a:t>
            </a:r>
            <a:r>
              <a:rPr lang="en-US" sz="1800" b="1">
                <a:latin typeface="Source Sans 3"/>
                <a:ea typeface="Source Sans 3"/>
                <a:cs typeface="Source Sans 3"/>
                <a:sym typeface="Source Sans 3"/>
              </a:rPr>
              <a:t>9300</a:t>
            </a:r>
            <a:r>
              <a:rPr lang="en-US" sz="1800" b="1" i="0" u="none" strike="noStrike" cap="none">
                <a:solidFill>
                  <a:srgbClr val="000000"/>
                </a:solidFill>
                <a:latin typeface="Source Sans 3"/>
                <a:ea typeface="Source Sans 3"/>
                <a:cs typeface="Source Sans 3"/>
                <a:sym typeface="Source Sans 3"/>
              </a:rPr>
              <a:t> €/mese</a:t>
            </a:r>
            <a:endParaRPr sz="1800" b="0" i="0" u="none" strike="noStrike" cap="non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1203</Words>
  <Application>Microsoft Office PowerPoint</Application>
  <PresentationFormat>Personalizzato</PresentationFormat>
  <Paragraphs>257</Paragraphs>
  <Slides>12</Slides>
  <Notes>12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9" baseType="lpstr">
      <vt:lpstr>IBM Plex Sans</vt:lpstr>
      <vt:lpstr>Arial</vt:lpstr>
      <vt:lpstr>Calibri</vt:lpstr>
      <vt:lpstr>IBM Plex Sans Medium</vt:lpstr>
      <vt:lpstr>Roboto</vt:lpstr>
      <vt:lpstr>Source Sans 3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Nicolò Santangelo</cp:lastModifiedBy>
  <cp:revision>8</cp:revision>
  <dcterms:modified xsi:type="dcterms:W3CDTF">2026-06-24T18:06:41Z</dcterms:modified>
</cp:coreProperties>
</file>